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39b2d29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739b2d29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739b2d294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739b2d294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78009919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78009919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78009919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78009919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78009919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78009919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739b2d29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739b2d29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78009919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878009919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78009919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878009919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78009919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878009919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78009919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878009919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739b2d29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739b2d29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739b2d294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739b2d29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8739b2d294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8739b2d294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8739b2d294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8739b2d294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739b2d294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8739b2d294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8739b2d294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8739b2d294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8739b2d294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8739b2d294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8739b2d294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8739b2d294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8739b2d294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8739b2d29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8739b2d294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8739b2d294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8739b2d294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8739b2d294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780099199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8780099199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8739b2d294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8739b2d294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739b2d294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739b2d294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8739b2d294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8739b2d294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8739b2d294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8739b2d294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8739b2d294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8739b2d294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8739b2d294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8739b2d294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8739b2d294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8739b2d294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8739b2d294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8739b2d294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8739b2d294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8739b2d294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8739b2d294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8739b2d294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780099199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780099199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8739b2d294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8739b2d294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8739b2d294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8739b2d294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8765a9533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8765a9533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8739b2d294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8739b2d294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739b2d294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739b2d294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8739b2d294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8739b2d294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878009919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878009919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878009919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878009919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878009919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878009919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8739b2d294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8739b2d294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780099199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780099199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878009919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878009919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878009919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878009919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878009919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878009919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8739b2d294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8739b2d294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878009919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878009919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878009919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878009919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878009919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878009919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8739b2d294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8739b2d294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878009919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878009919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878009919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878009919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739b2d29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739b2d29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8739b2d294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8739b2d294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878009919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878009919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8780099199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878009919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878009919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878009919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878009919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878009919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8765a953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8765a953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8780099199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8780099199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878009919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878009919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878009919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878009919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8739b2d294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8739b2d294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739b2d294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8739b2d29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878009919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3878009919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8780099199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8780099199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8739b2d294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8739b2d294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878009919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3878009919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878009919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878009919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8780099199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8780099199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8739b2d294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8739b2d294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878009919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878009919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8780099199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38780099199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878009919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878009919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7800991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7800991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8780099199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38780099199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8739b2d294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38739b2d294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8780099199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8780099199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878009919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3878009919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8780099199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38780099199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878009919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878009919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8739b2d294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38739b2d294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739b2d294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739b2d294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8QSiACckrgjZJ4DzRjzlD0eF5YsbIQRu/view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8QSiACckrgjZJ4DzRjzlD0eF5YsbIQRu/view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8QSiACckrgjZJ4DzRjzlD0eF5YsbIQRu/view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8QSiACckrgjZJ4DzRjzlD0eF5YsbIQRu/view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gif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6.png"/><Relationship Id="rId13" Type="http://schemas.openxmlformats.org/officeDocument/2006/relationships/image" Target="../media/image16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6.png"/><Relationship Id="rId13" Type="http://schemas.openxmlformats.org/officeDocument/2006/relationships/image" Target="../media/image16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6.png"/><Relationship Id="rId13" Type="http://schemas.openxmlformats.org/officeDocument/2006/relationships/image" Target="../media/image16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6.png"/><Relationship Id="rId13" Type="http://schemas.openxmlformats.org/officeDocument/2006/relationships/image" Target="../media/image16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6.png"/><Relationship Id="rId13" Type="http://schemas.openxmlformats.org/officeDocument/2006/relationships/image" Target="../media/image16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38.png"/><Relationship Id="rId7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3.gif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gif"/><Relationship Id="rId7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3.gif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3.gif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3.gif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3.gif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3.gif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3.gif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gif"/><Relationship Id="rId7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50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9" Type="http://schemas.openxmlformats.org/officeDocument/2006/relationships/image" Target="../media/image74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9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67.png"/><Relationship Id="rId7" Type="http://schemas.openxmlformats.org/officeDocument/2006/relationships/image" Target="../media/image21.png"/><Relationship Id="rId8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9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67.png"/><Relationship Id="rId7" Type="http://schemas.openxmlformats.org/officeDocument/2006/relationships/image" Target="../media/image21.png"/><Relationship Id="rId8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9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67.png"/><Relationship Id="rId7" Type="http://schemas.openxmlformats.org/officeDocument/2006/relationships/image" Target="../media/image21.png"/><Relationship Id="rId8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9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67.png"/><Relationship Id="rId7" Type="http://schemas.openxmlformats.org/officeDocument/2006/relationships/image" Target="../media/image21.png"/><Relationship Id="rId8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9" Type="http://schemas.openxmlformats.org/officeDocument/2006/relationships/image" Target="../media/image30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gif"/><Relationship Id="rId7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9" Type="http://schemas.openxmlformats.org/officeDocument/2006/relationships/image" Target="../media/image30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9" Type="http://schemas.openxmlformats.org/officeDocument/2006/relationships/image" Target="../media/image30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9" Type="http://schemas.openxmlformats.org/officeDocument/2006/relationships/image" Target="../media/image30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Relationship Id="rId4" Type="http://schemas.openxmlformats.org/officeDocument/2006/relationships/image" Target="../media/image87.png"/><Relationship Id="rId9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66.png"/><Relationship Id="rId8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Relationship Id="rId4" Type="http://schemas.openxmlformats.org/officeDocument/2006/relationships/image" Target="../media/image87.png"/><Relationship Id="rId9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66.png"/><Relationship Id="rId8" Type="http://schemas.openxmlformats.org/officeDocument/2006/relationships/image" Target="../media/image82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Relationship Id="rId4" Type="http://schemas.openxmlformats.org/officeDocument/2006/relationships/image" Target="../media/image87.png"/><Relationship Id="rId9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66.png"/><Relationship Id="rId8" Type="http://schemas.openxmlformats.org/officeDocument/2006/relationships/image" Target="../media/image82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Relationship Id="rId4" Type="http://schemas.openxmlformats.org/officeDocument/2006/relationships/image" Target="../media/image87.png"/><Relationship Id="rId9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66.png"/><Relationship Id="rId8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8.png"/><Relationship Id="rId10" Type="http://schemas.openxmlformats.org/officeDocument/2006/relationships/image" Target="../media/image89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102.png"/><Relationship Id="rId9" Type="http://schemas.openxmlformats.org/officeDocument/2006/relationships/image" Target="../media/image84.png"/><Relationship Id="rId5" Type="http://schemas.openxmlformats.org/officeDocument/2006/relationships/image" Target="../media/image66.png"/><Relationship Id="rId6" Type="http://schemas.openxmlformats.org/officeDocument/2006/relationships/image" Target="../media/image30.png"/><Relationship Id="rId7" Type="http://schemas.openxmlformats.org/officeDocument/2006/relationships/image" Target="../media/image81.png"/><Relationship Id="rId8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8.png"/><Relationship Id="rId10" Type="http://schemas.openxmlformats.org/officeDocument/2006/relationships/image" Target="../media/image89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Relationship Id="rId4" Type="http://schemas.openxmlformats.org/officeDocument/2006/relationships/image" Target="../media/image102.png"/><Relationship Id="rId9" Type="http://schemas.openxmlformats.org/officeDocument/2006/relationships/image" Target="../media/image84.png"/><Relationship Id="rId5" Type="http://schemas.openxmlformats.org/officeDocument/2006/relationships/image" Target="../media/image66.png"/><Relationship Id="rId6" Type="http://schemas.openxmlformats.org/officeDocument/2006/relationships/image" Target="../media/image30.png"/><Relationship Id="rId7" Type="http://schemas.openxmlformats.org/officeDocument/2006/relationships/image" Target="../media/image81.png"/><Relationship Id="rId8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88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9" Type="http://schemas.openxmlformats.org/officeDocument/2006/relationships/image" Target="../media/image89.png"/><Relationship Id="rId5" Type="http://schemas.openxmlformats.org/officeDocument/2006/relationships/image" Target="../media/image30.png"/><Relationship Id="rId6" Type="http://schemas.openxmlformats.org/officeDocument/2006/relationships/image" Target="../media/image81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30.png"/><Relationship Id="rId13" Type="http://schemas.openxmlformats.org/officeDocument/2006/relationships/image" Target="../media/image96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Relationship Id="rId4" Type="http://schemas.openxmlformats.org/officeDocument/2006/relationships/image" Target="../media/image101.png"/><Relationship Id="rId9" Type="http://schemas.openxmlformats.org/officeDocument/2006/relationships/image" Target="../media/image92.png"/><Relationship Id="rId15" Type="http://schemas.openxmlformats.org/officeDocument/2006/relationships/image" Target="../media/image68.png"/><Relationship Id="rId14" Type="http://schemas.openxmlformats.org/officeDocument/2006/relationships/image" Target="../media/image99.png"/><Relationship Id="rId16" Type="http://schemas.openxmlformats.org/officeDocument/2006/relationships/image" Target="../media/image115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90.png"/><Relationship Id="rId8" Type="http://schemas.openxmlformats.org/officeDocument/2006/relationships/image" Target="../media/image97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30.png"/><Relationship Id="rId13" Type="http://schemas.openxmlformats.org/officeDocument/2006/relationships/image" Target="../media/image96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Relationship Id="rId4" Type="http://schemas.openxmlformats.org/officeDocument/2006/relationships/image" Target="../media/image101.png"/><Relationship Id="rId9" Type="http://schemas.openxmlformats.org/officeDocument/2006/relationships/image" Target="../media/image92.png"/><Relationship Id="rId15" Type="http://schemas.openxmlformats.org/officeDocument/2006/relationships/image" Target="../media/image68.png"/><Relationship Id="rId14" Type="http://schemas.openxmlformats.org/officeDocument/2006/relationships/image" Target="../media/image99.png"/><Relationship Id="rId16" Type="http://schemas.openxmlformats.org/officeDocument/2006/relationships/image" Target="../media/image115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90.png"/><Relationship Id="rId8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30.png"/><Relationship Id="rId13" Type="http://schemas.openxmlformats.org/officeDocument/2006/relationships/image" Target="../media/image96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Relationship Id="rId4" Type="http://schemas.openxmlformats.org/officeDocument/2006/relationships/image" Target="../media/image101.png"/><Relationship Id="rId9" Type="http://schemas.openxmlformats.org/officeDocument/2006/relationships/image" Target="../media/image92.png"/><Relationship Id="rId15" Type="http://schemas.openxmlformats.org/officeDocument/2006/relationships/image" Target="../media/image68.png"/><Relationship Id="rId14" Type="http://schemas.openxmlformats.org/officeDocument/2006/relationships/image" Target="../media/image99.png"/><Relationship Id="rId16" Type="http://schemas.openxmlformats.org/officeDocument/2006/relationships/image" Target="../media/image115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90.png"/><Relationship Id="rId8" Type="http://schemas.openxmlformats.org/officeDocument/2006/relationships/image" Target="../media/image97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png"/><Relationship Id="rId10" Type="http://schemas.openxmlformats.org/officeDocument/2006/relationships/image" Target="../media/image95.png"/><Relationship Id="rId13" Type="http://schemas.openxmlformats.org/officeDocument/2006/relationships/image" Target="../media/image99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Relationship Id="rId4" Type="http://schemas.openxmlformats.org/officeDocument/2006/relationships/image" Target="../media/image101.png"/><Relationship Id="rId9" Type="http://schemas.openxmlformats.org/officeDocument/2006/relationships/image" Target="../media/image30.png"/><Relationship Id="rId15" Type="http://schemas.openxmlformats.org/officeDocument/2006/relationships/image" Target="../media/image115.png"/><Relationship Id="rId14" Type="http://schemas.openxmlformats.org/officeDocument/2006/relationships/image" Target="../media/image68.png"/><Relationship Id="rId16" Type="http://schemas.openxmlformats.org/officeDocument/2006/relationships/image" Target="../media/image103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90.png"/><Relationship Id="rId8" Type="http://schemas.openxmlformats.org/officeDocument/2006/relationships/image" Target="../media/image97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png"/><Relationship Id="rId10" Type="http://schemas.openxmlformats.org/officeDocument/2006/relationships/image" Target="../media/image95.png"/><Relationship Id="rId13" Type="http://schemas.openxmlformats.org/officeDocument/2006/relationships/image" Target="../media/image99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Relationship Id="rId4" Type="http://schemas.openxmlformats.org/officeDocument/2006/relationships/image" Target="../media/image101.png"/><Relationship Id="rId9" Type="http://schemas.openxmlformats.org/officeDocument/2006/relationships/image" Target="../media/image30.png"/><Relationship Id="rId15" Type="http://schemas.openxmlformats.org/officeDocument/2006/relationships/image" Target="../media/image115.png"/><Relationship Id="rId14" Type="http://schemas.openxmlformats.org/officeDocument/2006/relationships/image" Target="../media/image68.png"/><Relationship Id="rId16" Type="http://schemas.openxmlformats.org/officeDocument/2006/relationships/image" Target="../media/image103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90.png"/><Relationship Id="rId8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Relationship Id="rId4" Type="http://schemas.openxmlformats.org/officeDocument/2006/relationships/image" Target="../media/image110.png"/><Relationship Id="rId5" Type="http://schemas.openxmlformats.org/officeDocument/2006/relationships/image" Target="../media/image30.png"/><Relationship Id="rId6" Type="http://schemas.openxmlformats.org/officeDocument/2006/relationships/image" Target="../media/image105.png"/><Relationship Id="rId7" Type="http://schemas.openxmlformats.org/officeDocument/2006/relationships/image" Target="../media/image10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image" Target="../media/image110.png"/><Relationship Id="rId5" Type="http://schemas.openxmlformats.org/officeDocument/2006/relationships/image" Target="../media/image30.png"/><Relationship Id="rId6" Type="http://schemas.openxmlformats.org/officeDocument/2006/relationships/image" Target="../media/image105.png"/><Relationship Id="rId7" Type="http://schemas.openxmlformats.org/officeDocument/2006/relationships/image" Target="../media/image10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Relationship Id="rId4" Type="http://schemas.openxmlformats.org/officeDocument/2006/relationships/image" Target="../media/image110.png"/><Relationship Id="rId5" Type="http://schemas.openxmlformats.org/officeDocument/2006/relationships/image" Target="../media/image30.png"/><Relationship Id="rId6" Type="http://schemas.openxmlformats.org/officeDocument/2006/relationships/image" Target="../media/image105.png"/><Relationship Id="rId7" Type="http://schemas.openxmlformats.org/officeDocument/2006/relationships/image" Target="../media/image10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Relationship Id="rId4" Type="http://schemas.openxmlformats.org/officeDocument/2006/relationships/image" Target="../media/image110.png"/><Relationship Id="rId5" Type="http://schemas.openxmlformats.org/officeDocument/2006/relationships/image" Target="../media/image30.png"/><Relationship Id="rId6" Type="http://schemas.openxmlformats.org/officeDocument/2006/relationships/image" Target="../media/image105.png"/><Relationship Id="rId7" Type="http://schemas.openxmlformats.org/officeDocument/2006/relationships/image" Target="../media/image10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6.png"/><Relationship Id="rId4" Type="http://schemas.openxmlformats.org/officeDocument/2006/relationships/image" Target="../media/image63.png"/><Relationship Id="rId5" Type="http://schemas.openxmlformats.org/officeDocument/2006/relationships/image" Target="../media/image121.png"/><Relationship Id="rId6" Type="http://schemas.openxmlformats.org/officeDocument/2006/relationships/image" Target="../media/image1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6.png"/><Relationship Id="rId4" Type="http://schemas.openxmlformats.org/officeDocument/2006/relationships/image" Target="../media/image63.png"/><Relationship Id="rId5" Type="http://schemas.openxmlformats.org/officeDocument/2006/relationships/image" Target="../media/image121.png"/><Relationship Id="rId6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6.png"/><Relationship Id="rId4" Type="http://schemas.openxmlformats.org/officeDocument/2006/relationships/image" Target="../media/image63.png"/><Relationship Id="rId5" Type="http://schemas.openxmlformats.org/officeDocument/2006/relationships/image" Target="../media/image121.png"/><Relationship Id="rId6" Type="http://schemas.openxmlformats.org/officeDocument/2006/relationships/image" Target="../media/image106.png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Relationship Id="rId4" Type="http://schemas.openxmlformats.org/officeDocument/2006/relationships/image" Target="../media/image112.png"/><Relationship Id="rId9" Type="http://schemas.openxmlformats.org/officeDocument/2006/relationships/image" Target="../media/image111.png"/><Relationship Id="rId5" Type="http://schemas.openxmlformats.org/officeDocument/2006/relationships/image" Target="../media/image126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07.png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Relationship Id="rId4" Type="http://schemas.openxmlformats.org/officeDocument/2006/relationships/image" Target="../media/image112.png"/><Relationship Id="rId9" Type="http://schemas.openxmlformats.org/officeDocument/2006/relationships/image" Target="../media/image111.png"/><Relationship Id="rId5" Type="http://schemas.openxmlformats.org/officeDocument/2006/relationships/image" Target="../media/image126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07.png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Relationship Id="rId4" Type="http://schemas.openxmlformats.org/officeDocument/2006/relationships/image" Target="../media/image112.png"/><Relationship Id="rId9" Type="http://schemas.openxmlformats.org/officeDocument/2006/relationships/image" Target="../media/image111.png"/><Relationship Id="rId5" Type="http://schemas.openxmlformats.org/officeDocument/2006/relationships/image" Target="../media/image126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07.png"/></Relationships>
</file>

<file path=ppt/slides/_rels/slide7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8.png"/><Relationship Id="rId4" Type="http://schemas.openxmlformats.org/officeDocument/2006/relationships/image" Target="../media/image112.png"/><Relationship Id="rId9" Type="http://schemas.openxmlformats.org/officeDocument/2006/relationships/image" Target="../media/image111.png"/><Relationship Id="rId5" Type="http://schemas.openxmlformats.org/officeDocument/2006/relationships/image" Target="../media/image126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07.png"/></Relationships>
</file>

<file path=ppt/slides/_rels/slide7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8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Relationship Id="rId5" Type="http://schemas.openxmlformats.org/officeDocument/2006/relationships/image" Target="../media/image119.png"/><Relationship Id="rId6" Type="http://schemas.openxmlformats.org/officeDocument/2006/relationships/image" Target="../media/image123.png"/><Relationship Id="rId7" Type="http://schemas.openxmlformats.org/officeDocument/2006/relationships/image" Target="../media/image34.png"/><Relationship Id="rId8" Type="http://schemas.openxmlformats.org/officeDocument/2006/relationships/image" Target="../media/image113.png"/></Relationships>
</file>

<file path=ppt/slides/_rels/slide7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8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Relationship Id="rId5" Type="http://schemas.openxmlformats.org/officeDocument/2006/relationships/image" Target="../media/image119.png"/><Relationship Id="rId6" Type="http://schemas.openxmlformats.org/officeDocument/2006/relationships/image" Target="../media/image123.png"/><Relationship Id="rId7" Type="http://schemas.openxmlformats.org/officeDocument/2006/relationships/image" Target="../media/image34.png"/><Relationship Id="rId8" Type="http://schemas.openxmlformats.org/officeDocument/2006/relationships/image" Target="../media/image113.png"/></Relationships>
</file>

<file path=ppt/slides/_rels/slide7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8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Relationship Id="rId5" Type="http://schemas.openxmlformats.org/officeDocument/2006/relationships/image" Target="../media/image119.png"/><Relationship Id="rId6" Type="http://schemas.openxmlformats.org/officeDocument/2006/relationships/image" Target="../media/image123.png"/><Relationship Id="rId7" Type="http://schemas.openxmlformats.org/officeDocument/2006/relationships/image" Target="../media/image34.png"/><Relationship Id="rId8" Type="http://schemas.openxmlformats.org/officeDocument/2006/relationships/image" Target="../media/image113.png"/></Relationships>
</file>

<file path=ppt/slides/_rels/slide7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8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Relationship Id="rId5" Type="http://schemas.openxmlformats.org/officeDocument/2006/relationships/image" Target="../media/image119.png"/><Relationship Id="rId6" Type="http://schemas.openxmlformats.org/officeDocument/2006/relationships/image" Target="../media/image123.png"/><Relationship Id="rId7" Type="http://schemas.openxmlformats.org/officeDocument/2006/relationships/image" Target="../media/image34.png"/><Relationship Id="rId8" Type="http://schemas.openxmlformats.org/officeDocument/2006/relationships/image" Target="../media/image1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8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Relationship Id="rId5" Type="http://schemas.openxmlformats.org/officeDocument/2006/relationships/image" Target="../media/image119.png"/><Relationship Id="rId6" Type="http://schemas.openxmlformats.org/officeDocument/2006/relationships/image" Target="../media/image123.png"/><Relationship Id="rId7" Type="http://schemas.openxmlformats.org/officeDocument/2006/relationships/image" Target="../media/image34.png"/><Relationship Id="rId8" Type="http://schemas.openxmlformats.org/officeDocument/2006/relationships/image" Target="../media/image11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129.png"/><Relationship Id="rId5" Type="http://schemas.openxmlformats.org/officeDocument/2006/relationships/image" Target="../media/image4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Relationship Id="rId4" Type="http://schemas.openxmlformats.org/officeDocument/2006/relationships/image" Target="../media/image129.png"/><Relationship Id="rId5" Type="http://schemas.openxmlformats.org/officeDocument/2006/relationships/image" Target="../media/image4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Relationship Id="rId4" Type="http://schemas.openxmlformats.org/officeDocument/2006/relationships/image" Target="../media/image129.png"/><Relationship Id="rId5" Type="http://schemas.openxmlformats.org/officeDocument/2006/relationships/image" Target="../media/image4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7.png"/><Relationship Id="rId4" Type="http://schemas.openxmlformats.org/officeDocument/2006/relationships/image" Target="../media/image6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5.png"/><Relationship Id="rId4" Type="http://schemas.openxmlformats.org/officeDocument/2006/relationships/image" Target="../media/image128.png"/><Relationship Id="rId5" Type="http://schemas.openxmlformats.org/officeDocument/2006/relationships/image" Target="../media/image1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From Masked Diffusion Models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very fast!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(You can sample multiple tokens in one denoising step)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00" y="1848875"/>
            <a:ext cx="7787549" cy="29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73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Autoregressive strategies aren’t always ideal</a:t>
            </a:r>
            <a:endParaRPr sz="2320"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85206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Reversal curse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Global-context in-filling tasks e.g.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Coding…?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…although, a properly scaled ARM can probably do most of these things correctly – part of the pull here is doing them well with way fewer params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5" name="Google Shape;155;p23" title="sketch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775" y="1195375"/>
            <a:ext cx="2790851" cy="156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778" y="126075"/>
            <a:ext cx="2790847" cy="9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50" y="1552250"/>
            <a:ext cx="5132093" cy="10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126" y="2765226"/>
            <a:ext cx="3440000" cy="1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315050" y="2701475"/>
            <a:ext cx="8660400" cy="22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6286775" y="126075"/>
            <a:ext cx="2841000" cy="49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73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Autoregressive strategies aren’t always ideal</a:t>
            </a:r>
            <a:endParaRPr sz="2320"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152475"/>
            <a:ext cx="85206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Reversal curse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Global-context in-filling tasks e.g.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Coding…?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…although, a properly scaled ARM can probably do most of these things correctly – part of the pull here is doing them well with way fewer params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4" title="sketch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775" y="1195375"/>
            <a:ext cx="2790851" cy="156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778" y="126075"/>
            <a:ext cx="2790847" cy="9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50" y="1552250"/>
            <a:ext cx="5132093" cy="10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126" y="2765226"/>
            <a:ext cx="3440000" cy="1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>
            <a:off x="315050" y="3210575"/>
            <a:ext cx="8660400" cy="174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6286775" y="126075"/>
            <a:ext cx="2841000" cy="49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5205900" y="2701475"/>
            <a:ext cx="3769800" cy="22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73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Autoregressive strategies aren’t always ideal</a:t>
            </a:r>
            <a:endParaRPr sz="2320"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152475"/>
            <a:ext cx="85206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Reversal curse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Global-context in-filling tasks e.g.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Coding…?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…although, a properly scaled ARM can probably do most of these things correctly – part of the pull here is doing them well with way fewer params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0" name="Google Shape;180;p25" title="sketch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775" y="1195375"/>
            <a:ext cx="2790851" cy="156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778" y="126075"/>
            <a:ext cx="2790847" cy="9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50" y="1552250"/>
            <a:ext cx="5132093" cy="10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126" y="2765226"/>
            <a:ext cx="3440000" cy="1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315050" y="4417325"/>
            <a:ext cx="8660400" cy="54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73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Autoregressive strategies aren’t always ideal</a:t>
            </a:r>
            <a:endParaRPr sz="2320"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152475"/>
            <a:ext cx="85206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Reversal curse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Global-context in-filling tasks e.g.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Coding…?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…although, a properly scaled ARM can probably do most of these things correctly – part of the pull here is doing them well with way fewer params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1" name="Google Shape;191;p26" title="sketch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775" y="1195375"/>
            <a:ext cx="2790851" cy="156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778" y="126075"/>
            <a:ext cx="2790847" cy="9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50" y="1552250"/>
            <a:ext cx="5132093" cy="10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126" y="2765226"/>
            <a:ext cx="3440000" cy="16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	(MDM)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</a:t>
            </a:r>
            <a:r>
              <a:rPr lang="en">
                <a:solidFill>
                  <a:schemeClr val="dk1"/>
                </a:solidFill>
              </a:rPr>
              <a:t>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963075" y="156025"/>
            <a:ext cx="3012300" cy="48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467450" y="1478025"/>
            <a:ext cx="8660400" cy="363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	(MDM)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/>
          <p:nvPr/>
        </p:nvSpPr>
        <p:spPr>
          <a:xfrm>
            <a:off x="5963075" y="156025"/>
            <a:ext cx="3012300" cy="48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467450" y="2463350"/>
            <a:ext cx="8660400" cy="264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	(MDM)</a:t>
            </a:r>
            <a:endParaRPr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/>
          <p:nvPr/>
        </p:nvSpPr>
        <p:spPr>
          <a:xfrm>
            <a:off x="516725" y="2872475"/>
            <a:ext cx="8660400" cy="22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	(MDM)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/>
          <p:nvPr/>
        </p:nvSpPr>
        <p:spPr>
          <a:xfrm>
            <a:off x="516725" y="3440150"/>
            <a:ext cx="8660400" cy="166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	(MDM)</a:t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4" y="1480625"/>
            <a:ext cx="5419667" cy="114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00" y="2915714"/>
            <a:ext cx="2271138" cy="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4" y="3605323"/>
            <a:ext cx="2266337" cy="5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040" y="2894776"/>
            <a:ext cx="3072708" cy="128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2025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750" y="111075"/>
            <a:ext cx="26140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035225" y="2466275"/>
            <a:ext cx="2941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A nice direction to go in, we’ll see if it becomes useful (I’m not convinced)</a:t>
            </a:r>
            <a:r>
              <a:rPr lang="en" sz="1800"/>
              <a:t>”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Unlikely that many people other than these authors (who clearly have tons of compute) will be willing to keep scaling these up</a:t>
            </a:r>
            <a:r>
              <a:rPr lang="en" sz="1800"/>
              <a:t>”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5902750" y="57475"/>
            <a:ext cx="3072600" cy="490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2" name="Google Shape;272;p32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/>
          <p:nvPr/>
        </p:nvSpPr>
        <p:spPr>
          <a:xfrm>
            <a:off x="315050" y="1531325"/>
            <a:ext cx="5246100" cy="353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3686550" y="1663200"/>
            <a:ext cx="5246100" cy="348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5645575" y="445025"/>
            <a:ext cx="3439800" cy="461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4" name="Google Shape;294;p33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>
            <a:off x="315050" y="2117475"/>
            <a:ext cx="5246100" cy="29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5458550" y="1663200"/>
            <a:ext cx="3474000" cy="119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4458600" y="3766050"/>
            <a:ext cx="3363900" cy="10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315" name="Google Shape;315;p34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6" name="Google Shape;316;p34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/>
          <p:nvPr/>
        </p:nvSpPr>
        <p:spPr>
          <a:xfrm>
            <a:off x="315050" y="2623050"/>
            <a:ext cx="5246100" cy="24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5645575" y="4110400"/>
            <a:ext cx="3363900" cy="95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5458550" y="1663200"/>
            <a:ext cx="3474000" cy="119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3763275" y="3661975"/>
            <a:ext cx="3474000" cy="119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4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338" name="Google Shape;338;p35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9" name="Google Shape;339;p35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/>
          <p:nvPr/>
        </p:nvSpPr>
        <p:spPr>
          <a:xfrm>
            <a:off x="871900" y="3275050"/>
            <a:ext cx="4858800" cy="178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2645025" y="3676550"/>
            <a:ext cx="3529800" cy="98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5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359" name="Google Shape;359;p36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0" name="Google Shape;360;p36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apply the standard LLM pipeline?</a:t>
            </a:r>
            <a:endParaRPr/>
          </a:p>
        </p:txBody>
      </p:sp>
      <p:sp>
        <p:nvSpPr>
          <p:cNvPr id="378" name="Google Shape;378;p37"/>
          <p:cNvSpPr txBox="1"/>
          <p:nvPr>
            <p:ph idx="1" type="body"/>
          </p:nvPr>
        </p:nvSpPr>
        <p:spPr>
          <a:xfrm>
            <a:off x="894175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Pretraining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9" name="Google Shape;3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624600"/>
            <a:ext cx="8853702" cy="31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>
            <p:ph idx="1" type="body"/>
          </p:nvPr>
        </p:nvSpPr>
        <p:spPr>
          <a:xfrm>
            <a:off x="413290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SFT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37"/>
          <p:cNvSpPr txBox="1"/>
          <p:nvPr>
            <p:ph idx="1" type="body"/>
          </p:nvPr>
        </p:nvSpPr>
        <p:spPr>
          <a:xfrm>
            <a:off x="697565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Sampling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3141575" y="1157575"/>
            <a:ext cx="5920200" cy="304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apply the standard LLM pipeline?</a:t>
            </a:r>
            <a:endParaRPr/>
          </a:p>
        </p:txBody>
      </p:sp>
      <p:sp>
        <p:nvSpPr>
          <p:cNvPr id="388" name="Google Shape;388;p38"/>
          <p:cNvSpPr txBox="1"/>
          <p:nvPr>
            <p:ph idx="1" type="body"/>
          </p:nvPr>
        </p:nvSpPr>
        <p:spPr>
          <a:xfrm>
            <a:off x="894175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Pretraining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9" name="Google Shape;3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624600"/>
            <a:ext cx="8853702" cy="31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 txBox="1"/>
          <p:nvPr>
            <p:ph idx="1" type="body"/>
          </p:nvPr>
        </p:nvSpPr>
        <p:spPr>
          <a:xfrm>
            <a:off x="413290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SFT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1" name="Google Shape;391;p38"/>
          <p:cNvSpPr txBox="1"/>
          <p:nvPr>
            <p:ph idx="1" type="body"/>
          </p:nvPr>
        </p:nvSpPr>
        <p:spPr>
          <a:xfrm>
            <a:off x="697565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Sampling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5810250" y="1157575"/>
            <a:ext cx="3251400" cy="304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apply the standard LLM pipeline?</a:t>
            </a:r>
            <a:endParaRPr/>
          </a:p>
        </p:txBody>
      </p:sp>
      <p:sp>
        <p:nvSpPr>
          <p:cNvPr id="398" name="Google Shape;398;p39"/>
          <p:cNvSpPr txBox="1"/>
          <p:nvPr>
            <p:ph idx="1" type="body"/>
          </p:nvPr>
        </p:nvSpPr>
        <p:spPr>
          <a:xfrm>
            <a:off x="894175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Pretraining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9" name="Google Shape;3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624600"/>
            <a:ext cx="8853702" cy="31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413290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SFT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39"/>
          <p:cNvSpPr txBox="1"/>
          <p:nvPr>
            <p:ph idx="1" type="body"/>
          </p:nvPr>
        </p:nvSpPr>
        <p:spPr>
          <a:xfrm>
            <a:off x="697565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Sampling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</a:t>
            </a:r>
            <a:endParaRPr/>
          </a:p>
        </p:txBody>
      </p:sp>
      <p:sp>
        <p:nvSpPr>
          <p:cNvPr id="407" name="Google Shape;407;p40"/>
          <p:cNvSpPr txBox="1"/>
          <p:nvPr>
            <p:ph idx="1" type="body"/>
          </p:nvPr>
        </p:nvSpPr>
        <p:spPr>
          <a:xfrm>
            <a:off x="311700" y="1152475"/>
            <a:ext cx="4843200" cy="3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 the mask predictor                   as we just described: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849" y="2949900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500" y="445013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87" y="1810350"/>
            <a:ext cx="4226825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25" y="3201200"/>
            <a:ext cx="5414424" cy="1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 title="[0,0,0,&quot;https://www.codecogs.com/eqnedit.php?latex=p_%5Ctheta(%5Ccdot%2C%20x_t)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2875" y="1239748"/>
            <a:ext cx="775725" cy="2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18" name="Google Shape;418;p41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/>
          <p:nvPr/>
        </p:nvSpPr>
        <p:spPr>
          <a:xfrm>
            <a:off x="189025" y="1809750"/>
            <a:ext cx="4843200" cy="310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1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4" y="1480625"/>
            <a:ext cx="5419667" cy="114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00" y="2915714"/>
            <a:ext cx="2271138" cy="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4" y="3605323"/>
            <a:ext cx="2266337" cy="5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040" y="2894776"/>
            <a:ext cx="3072708" cy="128029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2025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750" y="111075"/>
            <a:ext cx="26140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035225" y="2466275"/>
            <a:ext cx="2941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A nice direction to go in, we’ll see if it becomes useful (I’m not convinced)</a:t>
            </a:r>
            <a:r>
              <a:rPr lang="en" sz="1800"/>
              <a:t>”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Unlikely that many people other than these authors (who clearly have tons of compute) will be willing to keep scaling these up</a:t>
            </a:r>
            <a:r>
              <a:rPr lang="en" sz="1800"/>
              <a:t>”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902750" y="2200600"/>
            <a:ext cx="3072600" cy="275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37" name="Google Shape;437;p42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38" name="Google Shape;4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2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2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2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2"/>
          <p:cNvSpPr/>
          <p:nvPr/>
        </p:nvSpPr>
        <p:spPr>
          <a:xfrm>
            <a:off x="189025" y="2791550"/>
            <a:ext cx="4843200" cy="212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2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56" name="Google Shape;456;p43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57" name="Google Shape;4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3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3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3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3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3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3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3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3"/>
          <p:cNvSpPr/>
          <p:nvPr/>
        </p:nvSpPr>
        <p:spPr>
          <a:xfrm>
            <a:off x="189025" y="3172550"/>
            <a:ext cx="4843200" cy="17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3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75" name="Google Shape;475;p44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76" name="Google Shape;4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4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4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4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4"/>
          <p:cNvSpPr/>
          <p:nvPr/>
        </p:nvSpPr>
        <p:spPr>
          <a:xfrm>
            <a:off x="189025" y="3634150"/>
            <a:ext cx="4843200" cy="128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4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94" name="Google Shape;494;p45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95" name="Google Shape;4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5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5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5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5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5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5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5"/>
          <p:cNvSpPr/>
          <p:nvPr/>
        </p:nvSpPr>
        <p:spPr>
          <a:xfrm>
            <a:off x="189025" y="4044450"/>
            <a:ext cx="4843200" cy="8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513" name="Google Shape;513;p46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delete it and decrease     by 1.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514" name="Google Shape;5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6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6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6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6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46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2025" y="4242959"/>
            <a:ext cx="153950" cy="14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530" name="Google Shape;530;p47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delete it and decrease     by 1.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531" name="Google Shape;5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7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7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7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7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7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7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2025" y="4242959"/>
            <a:ext cx="153950" cy="14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546" name="Google Shape;546;p48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predict           then (“at time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47" name="Google Shape;5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8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8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75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8" title="[0,0,0,&quot;https://www.codecogs.com/eqnedit.php?latex=L%5Cfrac%7Bs%7D%7Bt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600" y="3372525"/>
            <a:ext cx="209100" cy="3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8" title="[0,0,0,&quot;https://www.codecogs.com/eqnedit.php?latex=N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9050" y="1289525"/>
            <a:ext cx="22972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8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555" name="Google Shape;555;p48" title="[0,0,0,&quot;https://www.codecogs.com/eqnedit.php?latex=s%20%3D%20t-%201%2FN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7550" y="2571738"/>
            <a:ext cx="9677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8" title="[0,0,0,&quot;https://www.codecogs.com/eqnedit.php?latex=t%20%5Cin%20%5C%7B1%2C%201-1%2FN%2C%5Cldots%2C1%2FN%5C%7D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7475" y="2254813"/>
            <a:ext cx="206629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200" y="40621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8"/>
          <p:cNvSpPr/>
          <p:nvPr/>
        </p:nvSpPr>
        <p:spPr>
          <a:xfrm>
            <a:off x="5035700" y="0"/>
            <a:ext cx="4108500" cy="16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8"/>
          <p:cNvSpPr/>
          <p:nvPr/>
        </p:nvSpPr>
        <p:spPr>
          <a:xfrm>
            <a:off x="59250" y="2181950"/>
            <a:ext cx="5260200" cy="27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565" name="Google Shape;565;p49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predict           then (“at time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66" name="Google Shape;5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75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9" title="[0,0,0,&quot;https://www.codecogs.com/eqnedit.php?latex=L%5Cfrac%7Bs%7D%7Bt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600" y="3372525"/>
            <a:ext cx="209100" cy="3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9" title="[0,0,0,&quot;https://www.codecogs.com/eqnedit.php?latex=N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9050" y="1289525"/>
            <a:ext cx="22972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574" name="Google Shape;574;p49" title="[0,0,0,&quot;https://www.codecogs.com/eqnedit.php?latex=s%20%3D%20t-%201%2FN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7550" y="2571738"/>
            <a:ext cx="9677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9" title="[0,0,0,&quot;https://www.codecogs.com/eqnedit.php?latex=t%20%5Cin%20%5C%7B1%2C%201-1%2FN%2C%5Cldots%2C1%2FN%5C%7D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7475" y="2254813"/>
            <a:ext cx="206629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200" y="40621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9"/>
          <p:cNvSpPr/>
          <p:nvPr/>
        </p:nvSpPr>
        <p:spPr>
          <a:xfrm>
            <a:off x="5035700" y="0"/>
            <a:ext cx="4108500" cy="16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9"/>
          <p:cNvSpPr/>
          <p:nvPr/>
        </p:nvSpPr>
        <p:spPr>
          <a:xfrm>
            <a:off x="59250" y="3165225"/>
            <a:ext cx="5260200" cy="17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584" name="Google Shape;584;p50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predict           then (“at time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75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0" title="[0,0,0,&quot;https://www.codecogs.com/eqnedit.php?latex=L%5Cfrac%7Bs%7D%7Bt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600" y="3372525"/>
            <a:ext cx="209100" cy="3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0" title="[0,0,0,&quot;https://www.codecogs.com/eqnedit.php?latex=N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9050" y="1289525"/>
            <a:ext cx="22972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0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593" name="Google Shape;593;p50" title="[0,0,0,&quot;https://www.codecogs.com/eqnedit.php?latex=s%20%3D%20t-%201%2FN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7550" y="2571738"/>
            <a:ext cx="9677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0" title="[0,0,0,&quot;https://www.codecogs.com/eqnedit.php?latex=t%20%5Cin%20%5C%7B1%2C%201-1%2FN%2C%5Cldots%2C1%2FN%5C%7D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7475" y="2254813"/>
            <a:ext cx="206629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200" y="40621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0"/>
          <p:cNvSpPr/>
          <p:nvPr/>
        </p:nvSpPr>
        <p:spPr>
          <a:xfrm>
            <a:off x="5035700" y="0"/>
            <a:ext cx="4108500" cy="16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0"/>
          <p:cNvSpPr/>
          <p:nvPr/>
        </p:nvSpPr>
        <p:spPr>
          <a:xfrm>
            <a:off x="59250" y="3368725"/>
            <a:ext cx="5260200" cy="156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603" name="Google Shape;603;p51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predict           then (“at time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04" name="Google Shape;6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1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1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75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1" title="[0,0,0,&quot;https://www.codecogs.com/eqnedit.php?latex=L%5Cfrac%7Bs%7D%7Bt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600" y="3372525"/>
            <a:ext cx="209100" cy="3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1" title="[0,0,0,&quot;https://www.codecogs.com/eqnedit.php?latex=N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9050" y="1289525"/>
            <a:ext cx="22972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1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612" name="Google Shape;612;p51" title="[0,0,0,&quot;https://www.codecogs.com/eqnedit.php?latex=s%20%3D%20t-%201%2FN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7550" y="2571738"/>
            <a:ext cx="9677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 title="[0,0,0,&quot;https://www.codecogs.com/eqnedit.php?latex=t%20%5Cin%20%5C%7B1%2C%201-1%2FN%2C%5Cldots%2C1%2FN%5C%7D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7475" y="2254813"/>
            <a:ext cx="206629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200" y="40621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1"/>
          <p:cNvSpPr/>
          <p:nvPr/>
        </p:nvSpPr>
        <p:spPr>
          <a:xfrm>
            <a:off x="5035700" y="0"/>
            <a:ext cx="4108500" cy="16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1"/>
          <p:cNvSpPr/>
          <p:nvPr/>
        </p:nvSpPr>
        <p:spPr>
          <a:xfrm>
            <a:off x="59250" y="3766050"/>
            <a:ext cx="5260200" cy="11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4" y="1480625"/>
            <a:ext cx="5419667" cy="114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00" y="2915714"/>
            <a:ext cx="2271138" cy="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4" y="3605323"/>
            <a:ext cx="2266337" cy="5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040" y="2894776"/>
            <a:ext cx="3072708" cy="12802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2025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750" y="111075"/>
            <a:ext cx="26140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6035225" y="2466275"/>
            <a:ext cx="2941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A nice direction to go in, we’ll see if it becomes useful (I’m not convinced)</a:t>
            </a:r>
            <a:r>
              <a:rPr lang="en" sz="1800"/>
              <a:t>”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Unlikely that many people other than these authors (who clearly have tons of compute) will be willing to keep scaling these up</a:t>
            </a:r>
            <a:r>
              <a:rPr lang="en" sz="1800"/>
              <a:t>”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5902750" y="3276275"/>
            <a:ext cx="3072600" cy="16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622" name="Google Shape;622;p52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predict           then (“at time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23" name="Google Shape;6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2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2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75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2" title="[0,0,0,&quot;https://www.codecogs.com/eqnedit.php?latex=L%5Cfrac%7Bs%7D%7Bt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600" y="3372525"/>
            <a:ext cx="209100" cy="3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2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630" name="Google Shape;630;p52" title="[0,0,0,&quot;https://www.codecogs.com/eqnedit.php?latex=s%20%3D%20t-%201%2FN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7550" y="2571738"/>
            <a:ext cx="9677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2" title="[0,0,0,&quot;https://www.codecogs.com/eqnedit.php?latex=t%20%5Cin%20%5C%7B1%2C%201-1%2FN%2C%5Cldots%2C1%2FN%5C%7D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7475" y="2254813"/>
            <a:ext cx="206629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200" y="39815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2"/>
          <p:cNvSpPr/>
          <p:nvPr/>
        </p:nvSpPr>
        <p:spPr>
          <a:xfrm>
            <a:off x="5035700" y="0"/>
            <a:ext cx="4108500" cy="16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2"/>
          <p:cNvSpPr txBox="1"/>
          <p:nvPr/>
        </p:nvSpPr>
        <p:spPr>
          <a:xfrm>
            <a:off x="168525" y="4762000"/>
            <a:ext cx="127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(on GSM8K)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635" name="Google Shape;635;p52" title="{&quot;red&quot;:0,&quot;green&quot;:0,&quot;blue&quot;:0,&quot;origURL&quot;:&quot;https://www.codecogs.com/eqnedit.php?latex=N#0&quot;,&quot;size&quot;:18,&quot;width&quot;:18.094488188976378,&quot;height&quot;:15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89050" y="1289525"/>
            <a:ext cx="210883" cy="17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641" name="Google Shape;641;p53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predict           then (“at time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2" name="Google Shape;6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3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3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75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3" title="[0,0,0,&quot;https://www.codecogs.com/eqnedit.php?latex=L%5Cfrac%7Bs%7D%7Bt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600" y="3372525"/>
            <a:ext cx="209100" cy="3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3" title="[0,0,0,&quot;https://www.codecogs.com/eqnedit.php?latex=N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9050" y="1289525"/>
            <a:ext cx="22972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3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650" name="Google Shape;650;p53" title="[0,0,0,&quot;https://www.codecogs.com/eqnedit.php?latex=s%20%3D%20t-%201%2FN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7550" y="2571738"/>
            <a:ext cx="9677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3" title="[0,0,0,&quot;https://www.codecogs.com/eqnedit.php?latex=t%20%5Cin%20%5C%7B1%2C%201-1%2FN%2C%5Cldots%2C1%2FN%5C%7D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7475" y="2254813"/>
            <a:ext cx="206629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200" y="39815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3"/>
          <p:cNvSpPr txBox="1"/>
          <p:nvPr/>
        </p:nvSpPr>
        <p:spPr>
          <a:xfrm>
            <a:off x="168525" y="4762000"/>
            <a:ext cx="127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(on GSM8K)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659" name="Google Shape;659;p54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predict           then (“at time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60" name="Google Shape;6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4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4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75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4" title="[0,0,0,&quot;https://www.codecogs.com/eqnedit.php?latex=L%5Cfrac%7Bs%7D%7Bt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600" y="3372525"/>
            <a:ext cx="209100" cy="3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4" title="[0,0,0,&quot;https://www.codecogs.com/eqnedit.php?latex=N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9050" y="1289525"/>
            <a:ext cx="22972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4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668" name="Google Shape;668;p54" title="[0,0,0,&quot;https://www.codecogs.com/eqnedit.php?latex=s%20%3D%20t-%201%2FN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7550" y="2571738"/>
            <a:ext cx="9677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4" title="[0,0,0,&quot;https://www.codecogs.com/eqnedit.php?latex=t%20%5Cin%20%5C%7B1%2C%201-1%2FN%2C%5Cldots%2C1%2FN%5C%7D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7475" y="2254813"/>
            <a:ext cx="206629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200" y="39815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4"/>
          <p:cNvSpPr txBox="1"/>
          <p:nvPr/>
        </p:nvSpPr>
        <p:spPr>
          <a:xfrm>
            <a:off x="168525" y="4762000"/>
            <a:ext cx="127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(on GSM8K)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72" name="Google Shape;672;p54"/>
          <p:cNvSpPr/>
          <p:nvPr/>
        </p:nvSpPr>
        <p:spPr>
          <a:xfrm>
            <a:off x="778750" y="3359925"/>
            <a:ext cx="4170000" cy="4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Semi-autoregressive Sampling</a:t>
            </a:r>
            <a:endParaRPr/>
          </a:p>
        </p:txBody>
      </p:sp>
      <p:sp>
        <p:nvSpPr>
          <p:cNvPr id="678" name="Google Shape;678;p55"/>
          <p:cNvSpPr txBox="1"/>
          <p:nvPr>
            <p:ph idx="1" type="body"/>
          </p:nvPr>
        </p:nvSpPr>
        <p:spPr>
          <a:xfrm>
            <a:off x="311700" y="1152475"/>
            <a:ext cx="84219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Additionally, split the response up into several blocks and generate those from left to right.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9" name="Google Shape;6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1765800"/>
            <a:ext cx="7946951" cy="32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6"/>
          <p:cNvSpPr txBox="1"/>
          <p:nvPr>
            <p:ph type="title"/>
          </p:nvPr>
        </p:nvSpPr>
        <p:spPr>
          <a:xfrm>
            <a:off x="152775" y="1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space of possible sampling strategies is HUGE</a:t>
            </a:r>
            <a:endParaRPr/>
          </a:p>
        </p:txBody>
      </p:sp>
      <p:sp>
        <p:nvSpPr>
          <p:cNvPr id="685" name="Google Shape;68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753064"/>
            <a:ext cx="4978425" cy="117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575" y="607974"/>
            <a:ext cx="4111325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46" y="3511646"/>
            <a:ext cx="4978439" cy="1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23" y="2293275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5421" y="1719100"/>
            <a:ext cx="4630374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5925" y="2732900"/>
            <a:ext cx="4369370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8200" y="3912925"/>
            <a:ext cx="3677106" cy="1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 txBox="1"/>
          <p:nvPr>
            <p:ph type="title"/>
          </p:nvPr>
        </p:nvSpPr>
        <p:spPr>
          <a:xfrm>
            <a:off x="311700" y="445025"/>
            <a:ext cx="52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0: IID per token (e.g. MD4)</a:t>
            </a:r>
            <a:endParaRPr/>
          </a:p>
        </p:txBody>
      </p:sp>
      <p:sp>
        <p:nvSpPr>
          <p:cNvPr id="698" name="Google Shape;698;p5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 from all-noise at           to noiseless at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time              we will unmask token      at index    with probability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this token, we sample the new non-[MASK] token value using mask-prediction probabilities             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options are available for the schedule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9" name="Google Shape;6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62" y="2835350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525" y="1172026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0" y="1172013"/>
            <a:ext cx="536639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3825" y="14745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7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75" y="13865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7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0600" y="14497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7" title="{&quot;red&quot;:0,&quot;green&quot;:0,&quot;blue&quot;:0,&quot;origURL&quot;:&quot;https://www.codecogs.com/eqnedit.php?latex=p_%5Ctheta(x_i%5Et)%20%5Cin%20%5Cmathbb%7BR%7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7413" y="2053175"/>
            <a:ext cx="1352740" cy="29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7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675" y="2456425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7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44950" y="1502300"/>
            <a:ext cx="210875" cy="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7"/>
          <p:cNvSpPr/>
          <p:nvPr/>
        </p:nvSpPr>
        <p:spPr>
          <a:xfrm>
            <a:off x="315050" y="1386550"/>
            <a:ext cx="8660400" cy="357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8"/>
          <p:cNvSpPr txBox="1"/>
          <p:nvPr>
            <p:ph type="title"/>
          </p:nvPr>
        </p:nvSpPr>
        <p:spPr>
          <a:xfrm>
            <a:off x="311700" y="445025"/>
            <a:ext cx="52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0: IID per token (e.g. MD4)</a:t>
            </a:r>
            <a:endParaRPr/>
          </a:p>
        </p:txBody>
      </p:sp>
      <p:sp>
        <p:nvSpPr>
          <p:cNvPr id="715" name="Google Shape;715;p5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 from all-noise at           to noiseless at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time              we will unmask token      at index    with probability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this token, we sample the new non-[MASK] token value using mask-prediction probabilities             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options are available for the schedule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6" name="Google Shape;7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62" y="2835350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8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525" y="1172026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8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0" y="1172013"/>
            <a:ext cx="536639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8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3825" y="14745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8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75" y="13865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8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0600" y="14497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8" title="{&quot;red&quot;:0,&quot;green&quot;:0,&quot;blue&quot;:0,&quot;origURL&quot;:&quot;https://www.codecogs.com/eqnedit.php?latex=p_%5Ctheta(x_i%5Et)%20%5Cin%20%5Cmathbb%7BR%7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7413" y="2053175"/>
            <a:ext cx="1352740" cy="29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8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675" y="2456425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8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44950" y="1502300"/>
            <a:ext cx="210875" cy="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8"/>
          <p:cNvSpPr/>
          <p:nvPr/>
        </p:nvSpPr>
        <p:spPr>
          <a:xfrm>
            <a:off x="315050" y="1790050"/>
            <a:ext cx="8660400" cy="317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9"/>
          <p:cNvSpPr txBox="1"/>
          <p:nvPr>
            <p:ph type="title"/>
          </p:nvPr>
        </p:nvSpPr>
        <p:spPr>
          <a:xfrm>
            <a:off x="311700" y="445025"/>
            <a:ext cx="52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0: IID per token (e.g. MD4)</a:t>
            </a:r>
            <a:endParaRPr/>
          </a:p>
        </p:txBody>
      </p:sp>
      <p:sp>
        <p:nvSpPr>
          <p:cNvPr id="732" name="Google Shape;732;p5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 from all-noise at           to noiseless at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time              we will unmask token      at index    with probability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this token, we sample the new non-[MASK] token value using mask-prediction probabilities                  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options are available for the schedule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62" y="2835350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9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525" y="1172026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0" y="1172013"/>
            <a:ext cx="536639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9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3825" y="14745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75" y="13865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9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0600" y="14497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9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3675" y="2456425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9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4950" y="1502300"/>
            <a:ext cx="210875" cy="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9"/>
          <p:cNvSpPr/>
          <p:nvPr/>
        </p:nvSpPr>
        <p:spPr>
          <a:xfrm>
            <a:off x="315050" y="2405875"/>
            <a:ext cx="8660400" cy="255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59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57413" y="2053175"/>
            <a:ext cx="1645919" cy="294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0"/>
          <p:cNvSpPr txBox="1"/>
          <p:nvPr>
            <p:ph type="title"/>
          </p:nvPr>
        </p:nvSpPr>
        <p:spPr>
          <a:xfrm>
            <a:off x="311700" y="445025"/>
            <a:ext cx="52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0: IID per token (e.g. MD4)</a:t>
            </a:r>
            <a:endParaRPr/>
          </a:p>
        </p:txBody>
      </p:sp>
      <p:sp>
        <p:nvSpPr>
          <p:cNvPr id="749" name="Google Shape;749;p6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 from all-noise at           to noiseless at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time              we will unmask token      at index    with probability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this token, we sample the new non-[MASK] token value using mask-prediction probabilities                  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options are available for the schedule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0" name="Google Shape;7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62" y="2835350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0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525" y="1172026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0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0" y="1172013"/>
            <a:ext cx="536639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0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3825" y="14745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0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75" y="13865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0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0600" y="14497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0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3675" y="2456425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0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4950" y="15023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0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57413" y="2053175"/>
            <a:ext cx="1645919" cy="294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1"/>
          <p:cNvSpPr txBox="1"/>
          <p:nvPr>
            <p:ph type="title"/>
          </p:nvPr>
        </p:nvSpPr>
        <p:spPr>
          <a:xfrm>
            <a:off x="311700" y="445025"/>
            <a:ext cx="51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1: Greedy/Top probability sampling</a:t>
            </a:r>
            <a:endParaRPr/>
          </a:p>
        </p:txBody>
      </p:sp>
      <p:sp>
        <p:nvSpPr>
          <p:cNvPr id="765" name="Google Shape;765;p61"/>
          <p:cNvSpPr txBox="1"/>
          <p:nvPr>
            <p:ph idx="1" type="body"/>
          </p:nvPr>
        </p:nvSpPr>
        <p:spPr>
          <a:xfrm>
            <a:off x="311700" y="133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unmask             tokens in a step from time    to time    (often                        )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Assign a confidence to each index    given by greatest token-probability: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Order by confidence:                  </a:t>
            </a:r>
            <a:r>
              <a:rPr lang="en">
                <a:solidFill>
                  <a:schemeClr val="dk1"/>
                </a:solidFill>
              </a:rPr>
              <a:t>greatest confidence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 the top     indices to decode/sample in decreasing order of  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6" name="Google Shape;7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1" title="{&quot;red&quot;:0,&quot;green&quot;:0,&quot;blue&quot;:0,&quot;origURL&quot;:&quot;https://www.codecogs.com/eqnedit.php?latex=s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000" y="1515188"/>
            <a:ext cx="94297" cy="11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1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1486899"/>
            <a:ext cx="66204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1" title="{&quot;red&quot;:0,&quot;green&quot;:0,&quot;blue&quot;:0,&quot;origURL&quot;:&quot;https://www.codecogs.com/eqnedit.php?latex=K%20%3D%20%5Ctext%7Bround%7D(N%20%5Cfrac%7B%5Calpha_t%7D%7B%5Calpha_s%7D)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613" y="1430675"/>
            <a:ext cx="1424174" cy="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1" title="{&quot;red&quot;:0,&quot;green&quot;:0,&quot;blue&quot;:0,&quot;origURL&quot;:&quot;https://www.codecogs.com/eqnedit.php?latex=c_%7B(i)%7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0500" y="3230888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1" title="{&quot;red&quot;:0,&quot;green&quot;:0,&quot;blue&quot;:0,&quot;origURL&quot;:&quot;https://www.codecogs.com/eqnedit.php?latex=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825" y="1492025"/>
            <a:ext cx="78867" cy="1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1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0975" y="19353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1" title="{&quot;red&quot;:0,&quot;green&quot;:0,&quot;blue&quot;:0,&quot;origURL&quot;:&quot;https://www.codecogs.com/eqnedit.php?latex=c_%7B(i)%7D%20%3D%20i%20%5Ctext%7Bth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3255" y="2871651"/>
            <a:ext cx="966978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1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425" y="2274400"/>
            <a:ext cx="2029478" cy="4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1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5">
            <a:alphaModFix/>
          </a:blip>
          <a:srcRect b="0" l="0" r="67120" t="0"/>
          <a:stretch/>
        </p:blipFill>
        <p:spPr>
          <a:xfrm>
            <a:off x="2316625" y="3185075"/>
            <a:ext cx="2176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1"/>
          <p:cNvSpPr/>
          <p:nvPr/>
        </p:nvSpPr>
        <p:spPr>
          <a:xfrm>
            <a:off x="315050" y="1872150"/>
            <a:ext cx="8660400" cy="308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4" y="1480625"/>
            <a:ext cx="5419667" cy="114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00" y="2915714"/>
            <a:ext cx="2271138" cy="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4" y="3605323"/>
            <a:ext cx="2266337" cy="5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040" y="2894776"/>
            <a:ext cx="3072708" cy="128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2025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750" y="111075"/>
            <a:ext cx="26140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6035225" y="2466275"/>
            <a:ext cx="2941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A nice direction to go in, we’ll see if it becomes useful (I’m not convinced)</a:t>
            </a:r>
            <a:r>
              <a:rPr lang="en" sz="1800"/>
              <a:t>”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Unlikely that many people other than these authors (who clearly have tons of compute) will be willing to keep scaling these up</a:t>
            </a:r>
            <a:r>
              <a:rPr lang="en" sz="1800"/>
              <a:t>”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2"/>
          <p:cNvSpPr txBox="1"/>
          <p:nvPr>
            <p:ph type="title"/>
          </p:nvPr>
        </p:nvSpPr>
        <p:spPr>
          <a:xfrm>
            <a:off x="311700" y="445025"/>
            <a:ext cx="51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1: Greedy/Top probability sampling</a:t>
            </a:r>
            <a:endParaRPr/>
          </a:p>
        </p:txBody>
      </p:sp>
      <p:sp>
        <p:nvSpPr>
          <p:cNvPr id="782" name="Google Shape;782;p62"/>
          <p:cNvSpPr txBox="1"/>
          <p:nvPr>
            <p:ph idx="1" type="body"/>
          </p:nvPr>
        </p:nvSpPr>
        <p:spPr>
          <a:xfrm>
            <a:off x="311700" y="133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unmask             tokens in a step from time    to time    (often                        )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Assign a confidence to each index    given by greatest token-probability: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Order by confidence:                  greatest confidence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 the top     indices to decode/sample in decreasing order of  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3" name="Google Shape;7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2" title="{&quot;red&quot;:0,&quot;green&quot;:0,&quot;blue&quot;:0,&quot;origURL&quot;:&quot;https://www.codecogs.com/eqnedit.php?latex=s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000" y="1515188"/>
            <a:ext cx="94297" cy="11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2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1486899"/>
            <a:ext cx="66204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2" title="{&quot;red&quot;:0,&quot;green&quot;:0,&quot;blue&quot;:0,&quot;origURL&quot;:&quot;https://www.codecogs.com/eqnedit.php?latex=K%20%3D%20%5Ctext%7Bround%7D(N%20%5Cfrac%7B%5Calpha_t%7D%7B%5Calpha_s%7D)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613" y="1430675"/>
            <a:ext cx="1424174" cy="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2" title="{&quot;red&quot;:0,&quot;green&quot;:0,&quot;blue&quot;:0,&quot;origURL&quot;:&quot;https://www.codecogs.com/eqnedit.php?latex=c_%7B(i)%7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0500" y="3230888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2" title="{&quot;red&quot;:0,&quot;green&quot;:0,&quot;blue&quot;:0,&quot;origURL&quot;:&quot;https://www.codecogs.com/eqnedit.php?latex=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825" y="1492025"/>
            <a:ext cx="78867" cy="1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2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0975" y="19353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2" title="{&quot;red&quot;:0,&quot;green&quot;:0,&quot;blue&quot;:0,&quot;origURL&quot;:&quot;https://www.codecogs.com/eqnedit.php?latex=c_%7B(i)%7D%20%3D%20i%20%5Ctext%7Bth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3255" y="2871651"/>
            <a:ext cx="966978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2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425" y="2274400"/>
            <a:ext cx="2029478" cy="4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2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5">
            <a:alphaModFix/>
          </a:blip>
          <a:srcRect b="0" l="0" r="67120" t="0"/>
          <a:stretch/>
        </p:blipFill>
        <p:spPr>
          <a:xfrm>
            <a:off x="2316625" y="3185075"/>
            <a:ext cx="2176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2"/>
          <p:cNvSpPr/>
          <p:nvPr/>
        </p:nvSpPr>
        <p:spPr>
          <a:xfrm>
            <a:off x="315050" y="2832875"/>
            <a:ext cx="8660400" cy="212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3"/>
          <p:cNvSpPr txBox="1"/>
          <p:nvPr>
            <p:ph type="title"/>
          </p:nvPr>
        </p:nvSpPr>
        <p:spPr>
          <a:xfrm>
            <a:off x="311700" y="445025"/>
            <a:ext cx="51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1: Greedy/Top probability sampling</a:t>
            </a:r>
            <a:endParaRPr/>
          </a:p>
        </p:txBody>
      </p:sp>
      <p:sp>
        <p:nvSpPr>
          <p:cNvPr id="799" name="Google Shape;799;p63"/>
          <p:cNvSpPr txBox="1"/>
          <p:nvPr>
            <p:ph idx="1" type="body"/>
          </p:nvPr>
        </p:nvSpPr>
        <p:spPr>
          <a:xfrm>
            <a:off x="311700" y="133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unmask             tokens in a step from time    to time    (often                        )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Assign a confidence to each index    given by greatest token-probability: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Order by confidence:                  greatest confidence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 the top     indices to decode/sample in decreasing order of  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0" name="Google Shape;8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3" title="{&quot;red&quot;:0,&quot;green&quot;:0,&quot;blue&quot;:0,&quot;origURL&quot;:&quot;https://www.codecogs.com/eqnedit.php?latex=s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000" y="1515188"/>
            <a:ext cx="94297" cy="11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3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1486899"/>
            <a:ext cx="66204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3" title="{&quot;red&quot;:0,&quot;green&quot;:0,&quot;blue&quot;:0,&quot;origURL&quot;:&quot;https://www.codecogs.com/eqnedit.php?latex=K%20%3D%20%5Ctext%7Bround%7D(N%20%5Cfrac%7B%5Calpha_t%7D%7B%5Calpha_s%7D)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613" y="1430675"/>
            <a:ext cx="1424174" cy="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3" title="{&quot;red&quot;:0,&quot;green&quot;:0,&quot;blue&quot;:0,&quot;origURL&quot;:&quot;https://www.codecogs.com/eqnedit.php?latex=c_%7B(i)%7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0500" y="3230888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3" title="{&quot;red&quot;:0,&quot;green&quot;:0,&quot;blue&quot;:0,&quot;origURL&quot;:&quot;https://www.codecogs.com/eqnedit.php?latex=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825" y="1492025"/>
            <a:ext cx="78867" cy="1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3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0975" y="19353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3" title="{&quot;red&quot;:0,&quot;green&quot;:0,&quot;blue&quot;:0,&quot;origURL&quot;:&quot;https://www.codecogs.com/eqnedit.php?latex=c_%7B(i)%7D%20%3D%20i%20%5Ctext%7Bth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3255" y="2871651"/>
            <a:ext cx="966978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3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425" y="2274400"/>
            <a:ext cx="2029478" cy="4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3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5">
            <a:alphaModFix/>
          </a:blip>
          <a:srcRect b="0" l="0" r="67120" t="0"/>
          <a:stretch/>
        </p:blipFill>
        <p:spPr>
          <a:xfrm>
            <a:off x="2316625" y="3185075"/>
            <a:ext cx="2176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3"/>
          <p:cNvSpPr/>
          <p:nvPr/>
        </p:nvSpPr>
        <p:spPr>
          <a:xfrm>
            <a:off x="315050" y="3132250"/>
            <a:ext cx="8660400" cy="182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4"/>
          <p:cNvSpPr txBox="1"/>
          <p:nvPr>
            <p:ph type="title"/>
          </p:nvPr>
        </p:nvSpPr>
        <p:spPr>
          <a:xfrm>
            <a:off x="311700" y="445025"/>
            <a:ext cx="51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1: Greedy/Top probability sampling</a:t>
            </a:r>
            <a:endParaRPr/>
          </a:p>
        </p:txBody>
      </p:sp>
      <p:sp>
        <p:nvSpPr>
          <p:cNvPr id="816" name="Google Shape;816;p64"/>
          <p:cNvSpPr txBox="1"/>
          <p:nvPr>
            <p:ph idx="1" type="body"/>
          </p:nvPr>
        </p:nvSpPr>
        <p:spPr>
          <a:xfrm>
            <a:off x="311700" y="133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unmask             tokens in a step from time    to time    (often                        )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Assign a confidence to each index    given by greatest token-probability: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Order by confidence:                  greatest confidence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 the top     indices to decode/sample in decreasing order of  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7" name="Google Shape;8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4" title="{&quot;red&quot;:0,&quot;green&quot;:0,&quot;blue&quot;:0,&quot;origURL&quot;:&quot;https://www.codecogs.com/eqnedit.php?latex=s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000" y="1515188"/>
            <a:ext cx="94297" cy="11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4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1486899"/>
            <a:ext cx="66204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4" title="{&quot;red&quot;:0,&quot;green&quot;:0,&quot;blue&quot;:0,&quot;origURL&quot;:&quot;https://www.codecogs.com/eqnedit.php?latex=K%20%3D%20%5Ctext%7Bround%7D(N%20%5Cfrac%7B%5Calpha_t%7D%7B%5Calpha_s%7D)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613" y="1430675"/>
            <a:ext cx="1424174" cy="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4" title="{&quot;red&quot;:0,&quot;green&quot;:0,&quot;blue&quot;:0,&quot;origURL&quot;:&quot;https://www.codecogs.com/eqnedit.php?latex=c_%7B(i)%7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0500" y="3230888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4" title="{&quot;red&quot;:0,&quot;green&quot;:0,&quot;blue&quot;:0,&quot;origURL&quot;:&quot;https://www.codecogs.com/eqnedit.php?latex=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825" y="1492025"/>
            <a:ext cx="78867" cy="1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4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0975" y="19353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4" title="{&quot;red&quot;:0,&quot;green&quot;:0,&quot;blue&quot;:0,&quot;origURL&quot;:&quot;https://www.codecogs.com/eqnedit.php?latex=c_%7B(i)%7D%20%3D%20i%20%5Ctext%7Bth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3255" y="2871651"/>
            <a:ext cx="966978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4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425" y="2274400"/>
            <a:ext cx="2029478" cy="4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4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5">
            <a:alphaModFix/>
          </a:blip>
          <a:srcRect b="0" l="0" r="67120" t="0"/>
          <a:stretch/>
        </p:blipFill>
        <p:spPr>
          <a:xfrm>
            <a:off x="2316625" y="3185075"/>
            <a:ext cx="2176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Top Probability Margin</a:t>
            </a:r>
            <a:endParaRPr/>
          </a:p>
        </p:txBody>
      </p:sp>
      <p:sp>
        <p:nvSpPr>
          <p:cNvPr id="832" name="Google Shape;832;p65"/>
          <p:cNvSpPr txBox="1"/>
          <p:nvPr>
            <p:ph idx="1" type="body"/>
          </p:nvPr>
        </p:nvSpPr>
        <p:spPr>
          <a:xfrm>
            <a:off x="311700" y="1152475"/>
            <a:ext cx="56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</a:t>
            </a:r>
            <a:r>
              <a:rPr lang="en" sz="1260">
                <a:solidFill>
                  <a:schemeClr val="dk1"/>
                </a:solidFill>
              </a:rPr>
              <a:t>imilar to Top Probability (Strategy 1), except use </a:t>
            </a:r>
            <a:r>
              <a:rPr lang="en" sz="1260" u="sng">
                <a:solidFill>
                  <a:schemeClr val="dk1"/>
                </a:solidFill>
              </a:rPr>
              <a:t>probability margin</a:t>
            </a:r>
            <a:r>
              <a:rPr lang="en" sz="1260">
                <a:solidFill>
                  <a:schemeClr val="dk1"/>
                </a:solidFill>
              </a:rPr>
              <a:t> for confidence score: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Where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            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I.e. the difference between the two highest probabilities for a given token index.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Select top      of indices according to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60">
                <a:solidFill>
                  <a:schemeClr val="dk1"/>
                </a:solidFill>
              </a:rPr>
              <a:t>Helps to avoid prematurely unmasking at an index where two token values both have high probability. 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833" name="Google Shape;8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66" y="1234125"/>
            <a:ext cx="2626251" cy="1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41" y="2571759"/>
            <a:ext cx="2626251" cy="120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1" y="4139276"/>
            <a:ext cx="5887899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5" title="{&quot;red&quot;:0,&quot;green&quot;:0,&quot;blue&quot;:0,&quot;origURL&quot;:&quot;https://www.codecogs.com/eqnedit.php?latex=c_%7B(i)%7D#0&quot;,&quot;size&quot;:12.599999785423279,&quot;width&quot;:444.25984251968504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3155" y="3302175"/>
            <a:ext cx="281894" cy="1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5" title="{&quot;red&quot;:0,&quot;green&quot;:0,&quot;blue&quot;:0,&quot;origURL&quot;:&quot;https://www.codecogs.com/eqnedit.php?latex=c_%7B(i)%7D%20%3D%20p_%5Ctheta(x_i%5Et)%5E%7B(v_1)%7D%20-%20p_%5Ctheta(x_i%5Et)%5E%7B(v_2)%7D#0&quot;,&quot;size&quot;:18,&quot;width&quot;:444.25984251968504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7558" y="1641464"/>
            <a:ext cx="2910382" cy="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5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9">
            <a:alphaModFix/>
          </a:blip>
          <a:srcRect b="0" l="0" r="67120" t="0"/>
          <a:stretch/>
        </p:blipFill>
        <p:spPr>
          <a:xfrm>
            <a:off x="1170350" y="3302182"/>
            <a:ext cx="199225" cy="1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5" title="{&quot;red&quot;:0,&quot;green&quot;:0,&quot;blue&quot;:0,&quot;origURL&quot;:&quot;https://www.codecogs.com/eqnedit.php?latex=v_1%20%3D%20%5Carg%20%5Cmax_%7Bv%20%5Cin%20%5Cmathcal%7BV%7D%7D%20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8975" y="2261176"/>
            <a:ext cx="2301001" cy="4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5" title="{&quot;red&quot;:0,&quot;green&quot;:0,&quot;blue&quot;:0,&quot;origURL&quot;:&quot;https://www.codecogs.com/eqnedit.php?latex=v_2%20%3D%20%5Carg%20%5Cmax_%7Bv%20%5Cin%20%5Cmathcal%7BV%7D%20%5Csetminus%20%5C%7B%20v_1%20%5C%7D%7D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2350" y="2261175"/>
            <a:ext cx="2373336" cy="4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5"/>
          <p:cNvSpPr/>
          <p:nvPr/>
        </p:nvSpPr>
        <p:spPr>
          <a:xfrm>
            <a:off x="171900" y="3210575"/>
            <a:ext cx="8660400" cy="18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5"/>
          <p:cNvSpPr/>
          <p:nvPr/>
        </p:nvSpPr>
        <p:spPr>
          <a:xfrm>
            <a:off x="6217450" y="1083875"/>
            <a:ext cx="2910300" cy="40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Top Probability Margin</a:t>
            </a:r>
            <a:endParaRPr/>
          </a:p>
        </p:txBody>
      </p:sp>
      <p:sp>
        <p:nvSpPr>
          <p:cNvPr id="849" name="Google Shape;849;p66"/>
          <p:cNvSpPr txBox="1"/>
          <p:nvPr>
            <p:ph idx="1" type="body"/>
          </p:nvPr>
        </p:nvSpPr>
        <p:spPr>
          <a:xfrm>
            <a:off x="311700" y="1152475"/>
            <a:ext cx="56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Similar to Top Probability (Strategy 1), except use </a:t>
            </a:r>
            <a:r>
              <a:rPr lang="en" sz="1260" u="sng">
                <a:solidFill>
                  <a:schemeClr val="dk1"/>
                </a:solidFill>
              </a:rPr>
              <a:t>probability margin</a:t>
            </a:r>
            <a:r>
              <a:rPr lang="en" sz="1260">
                <a:solidFill>
                  <a:schemeClr val="dk1"/>
                </a:solidFill>
              </a:rPr>
              <a:t> for confidence score: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Where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            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I.e. the difference between the two highest probabilities for a given token index.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Select top      of indices according to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60">
                <a:solidFill>
                  <a:schemeClr val="dk1"/>
                </a:solidFill>
              </a:rPr>
              <a:t>Helps to avoid prematurely unmasking at an index where two token values both have high probability. 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850" name="Google Shape;8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66" y="1234125"/>
            <a:ext cx="2626251" cy="1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41" y="2571759"/>
            <a:ext cx="2626251" cy="120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1" y="4139276"/>
            <a:ext cx="5887899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6" title="{&quot;red&quot;:0,&quot;green&quot;:0,&quot;blue&quot;:0,&quot;origURL&quot;:&quot;https://www.codecogs.com/eqnedit.php?latex=c_%7B(i)%7D#0&quot;,&quot;size&quot;:12.599999785423279,&quot;width&quot;:444.25984251968504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855" y="3337388"/>
            <a:ext cx="281894" cy="1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6" title="{&quot;red&quot;:0,&quot;green&quot;:0,&quot;blue&quot;:0,&quot;origURL&quot;:&quot;https://www.codecogs.com/eqnedit.php?latex=c_%7B(i)%7D%20%3D%20p_%5Ctheta(x_i%5Et)%5E%7B(v_1)%7D%20-%20p_%5Ctheta(x_i%5Et)%5E%7B(v_2)%7D#0&quot;,&quot;size&quot;:18,&quot;width&quot;:444.25984251968504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7558" y="1641464"/>
            <a:ext cx="2910382" cy="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6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9">
            <a:alphaModFix/>
          </a:blip>
          <a:srcRect b="0" l="0" r="67120" t="0"/>
          <a:stretch/>
        </p:blipFill>
        <p:spPr>
          <a:xfrm>
            <a:off x="1170350" y="3302182"/>
            <a:ext cx="199225" cy="1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6" title="{&quot;red&quot;:0,&quot;green&quot;:0,&quot;blue&quot;:0,&quot;origURL&quot;:&quot;https://www.codecogs.com/eqnedit.php?latex=v_1%20%3D%20%5Carg%20%5Cmax_%7Bv%20%5Cin%20%5Cmathcal%7BV%7D%7D%20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8975" y="2261176"/>
            <a:ext cx="2301001" cy="4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6" title="{&quot;red&quot;:0,&quot;green&quot;:0,&quot;blue&quot;:0,&quot;origURL&quot;:&quot;https://www.codecogs.com/eqnedit.php?latex=v_2%20%3D%20%5Carg%20%5Cmax_%7Bv%20%5Cin%20%5Cmathcal%7BV%7D%20%5Csetminus%20%5C%7B%20v_1%20%5C%7D%7D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2350" y="2261175"/>
            <a:ext cx="2373336" cy="4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6"/>
          <p:cNvSpPr/>
          <p:nvPr/>
        </p:nvSpPr>
        <p:spPr>
          <a:xfrm>
            <a:off x="171900" y="3580075"/>
            <a:ext cx="8660400" cy="148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6"/>
          <p:cNvSpPr/>
          <p:nvPr/>
        </p:nvSpPr>
        <p:spPr>
          <a:xfrm>
            <a:off x="6217450" y="1083875"/>
            <a:ext cx="2910300" cy="40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Top Probability Margin</a:t>
            </a:r>
            <a:endParaRPr/>
          </a:p>
        </p:txBody>
      </p:sp>
      <p:sp>
        <p:nvSpPr>
          <p:cNvPr id="866" name="Google Shape;866;p67"/>
          <p:cNvSpPr txBox="1"/>
          <p:nvPr>
            <p:ph idx="1" type="body"/>
          </p:nvPr>
        </p:nvSpPr>
        <p:spPr>
          <a:xfrm>
            <a:off x="311700" y="1152475"/>
            <a:ext cx="56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Similar to Top Probability (Strategy 1), except use </a:t>
            </a:r>
            <a:r>
              <a:rPr lang="en" sz="1260" u="sng">
                <a:solidFill>
                  <a:schemeClr val="dk1"/>
                </a:solidFill>
              </a:rPr>
              <a:t>probability margin</a:t>
            </a:r>
            <a:r>
              <a:rPr lang="en" sz="1260">
                <a:solidFill>
                  <a:schemeClr val="dk1"/>
                </a:solidFill>
              </a:rPr>
              <a:t> for confidence score: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Where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            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I.e. the difference between the two highest probabilities for a given token index.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Select top      of indices according to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60">
                <a:solidFill>
                  <a:schemeClr val="dk1"/>
                </a:solidFill>
              </a:rPr>
              <a:t>Helps to avoid prematurely unmasking at an index where two token values both have high probability. 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867" name="Google Shape;8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66" y="1234125"/>
            <a:ext cx="2626251" cy="1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41" y="2571759"/>
            <a:ext cx="2626251" cy="120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1" y="4139276"/>
            <a:ext cx="5887899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7" title="{&quot;red&quot;:0,&quot;green&quot;:0,&quot;blue&quot;:0,&quot;origURL&quot;:&quot;https://www.codecogs.com/eqnedit.php?latex=c_%7B(i)%7D#0&quot;,&quot;size&quot;:12.599999785423279,&quot;width&quot;:444.25984251968504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855" y="3337388"/>
            <a:ext cx="281894" cy="1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7" title="{&quot;red&quot;:0,&quot;green&quot;:0,&quot;blue&quot;:0,&quot;origURL&quot;:&quot;https://www.codecogs.com/eqnedit.php?latex=c_%7B(i)%7D%20%3D%20p_%5Ctheta(x_i%5Et)%5E%7B(v_1)%7D%20-%20p_%5Ctheta(x_i%5Et)%5E%7B(v_2)%7D#0&quot;,&quot;size&quot;:18,&quot;width&quot;:444.25984251968504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7558" y="1641464"/>
            <a:ext cx="2910382" cy="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7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9">
            <a:alphaModFix/>
          </a:blip>
          <a:srcRect b="0" l="0" r="67120" t="0"/>
          <a:stretch/>
        </p:blipFill>
        <p:spPr>
          <a:xfrm>
            <a:off x="1170350" y="3302182"/>
            <a:ext cx="199225" cy="1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7" title="{&quot;red&quot;:0,&quot;green&quot;:0,&quot;blue&quot;:0,&quot;origURL&quot;:&quot;https://www.codecogs.com/eqnedit.php?latex=v_1%20%3D%20%5Carg%20%5Cmax_%7Bv%20%5Cin%20%5Cmathcal%7BV%7D%7D%20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8975" y="2261176"/>
            <a:ext cx="2301001" cy="4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7" title="{&quot;red&quot;:0,&quot;green&quot;:0,&quot;blue&quot;:0,&quot;origURL&quot;:&quot;https://www.codecogs.com/eqnedit.php?latex=v_2%20%3D%20%5Carg%20%5Cmax_%7Bv%20%5Cin%20%5Cmathcal%7BV%7D%20%5Csetminus%20%5C%7B%20v_1%20%5C%7D%7D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2350" y="2261175"/>
            <a:ext cx="2373336" cy="4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7"/>
          <p:cNvSpPr/>
          <p:nvPr/>
        </p:nvSpPr>
        <p:spPr>
          <a:xfrm>
            <a:off x="171900" y="4139275"/>
            <a:ext cx="8660400" cy="92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7"/>
          <p:cNvSpPr/>
          <p:nvPr/>
        </p:nvSpPr>
        <p:spPr>
          <a:xfrm>
            <a:off x="6217450" y="1083875"/>
            <a:ext cx="2910300" cy="40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Top Probability Margin</a:t>
            </a:r>
            <a:endParaRPr/>
          </a:p>
        </p:txBody>
      </p:sp>
      <p:sp>
        <p:nvSpPr>
          <p:cNvPr id="883" name="Google Shape;883;p68"/>
          <p:cNvSpPr txBox="1"/>
          <p:nvPr>
            <p:ph idx="1" type="body"/>
          </p:nvPr>
        </p:nvSpPr>
        <p:spPr>
          <a:xfrm>
            <a:off x="311700" y="1152475"/>
            <a:ext cx="56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Similar to Top Probability (Strategy 1), except use </a:t>
            </a:r>
            <a:r>
              <a:rPr lang="en" sz="1260" u="sng">
                <a:solidFill>
                  <a:schemeClr val="dk1"/>
                </a:solidFill>
              </a:rPr>
              <a:t>probability margin</a:t>
            </a:r>
            <a:r>
              <a:rPr lang="en" sz="1260">
                <a:solidFill>
                  <a:schemeClr val="dk1"/>
                </a:solidFill>
              </a:rPr>
              <a:t> for confidence score: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Where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            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I.e. the difference between the two highest probabilities for a given token index.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Select top      of indices according to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60">
                <a:solidFill>
                  <a:schemeClr val="dk1"/>
                </a:solidFill>
              </a:rPr>
              <a:t>Helps to avoid prematurely unmasking at an index where two token values both have high probability. 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884" name="Google Shape;8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66" y="1234125"/>
            <a:ext cx="2626251" cy="1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41" y="2571759"/>
            <a:ext cx="2626251" cy="120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1" y="4139276"/>
            <a:ext cx="5887899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8" title="{&quot;red&quot;:0,&quot;green&quot;:0,&quot;blue&quot;:0,&quot;origURL&quot;:&quot;https://www.codecogs.com/eqnedit.php?latex=c_%7B(i)%7D#0&quot;,&quot;size&quot;:12.599999785423279,&quot;width&quot;:444.25984251968504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855" y="3337388"/>
            <a:ext cx="281894" cy="1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8" title="{&quot;red&quot;:0,&quot;green&quot;:0,&quot;blue&quot;:0,&quot;origURL&quot;:&quot;https://www.codecogs.com/eqnedit.php?latex=c_%7B(i)%7D%20%3D%20p_%5Ctheta(x_i%5Et)%5E%7B(v_1)%7D%20-%20p_%5Ctheta(x_i%5Et)%5E%7B(v_2)%7D#0&quot;,&quot;size&quot;:18,&quot;width&quot;:444.25984251968504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7558" y="1641464"/>
            <a:ext cx="2910382" cy="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8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9">
            <a:alphaModFix/>
          </a:blip>
          <a:srcRect b="0" l="0" r="67120" t="0"/>
          <a:stretch/>
        </p:blipFill>
        <p:spPr>
          <a:xfrm>
            <a:off x="1170350" y="3302182"/>
            <a:ext cx="199225" cy="1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8" title="{&quot;red&quot;:0,&quot;green&quot;:0,&quot;blue&quot;:0,&quot;origURL&quot;:&quot;https://www.codecogs.com/eqnedit.php?latex=v_1%20%3D%20%5Carg%20%5Cmax_%7Bv%20%5Cin%20%5Cmathcal%7BV%7D%7D%20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8975" y="2261176"/>
            <a:ext cx="2301001" cy="4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8" title="{&quot;red&quot;:0,&quot;green&quot;:0,&quot;blue&quot;:0,&quot;origURL&quot;:&quot;https://www.codecogs.com/eqnedit.php?latex=v_2%20%3D%20%5Carg%20%5Cmax_%7Bv%20%5Cin%20%5Cmathcal%7BV%7D%20%5Csetminus%20%5C%7B%20v_1%20%5C%7D%7D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2350" y="2261175"/>
            <a:ext cx="2373336" cy="4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9"/>
          <p:cNvSpPr txBox="1"/>
          <p:nvPr>
            <p:ph type="title"/>
          </p:nvPr>
        </p:nvSpPr>
        <p:spPr>
          <a:xfrm>
            <a:off x="311700" y="445025"/>
            <a:ext cx="453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3: Confidence-Aware Parallel Decoding</a:t>
            </a:r>
            <a:endParaRPr/>
          </a:p>
        </p:txBody>
      </p:sp>
      <p:sp>
        <p:nvSpPr>
          <p:cNvPr id="898" name="Google Shape;898;p69"/>
          <p:cNvSpPr txBox="1"/>
          <p:nvPr>
            <p:ph idx="1" type="body"/>
          </p:nvPr>
        </p:nvSpPr>
        <p:spPr>
          <a:xfrm>
            <a:off x="311700" y="1544925"/>
            <a:ext cx="54786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Unmask tokens that have a highest-token probability above a global threshold.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Like top probability, let                          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        be the   -th largest value of   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Unmask all tokens               where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some global threshold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(they test               ).</a:t>
            </a:r>
            <a:endParaRPr/>
          </a:p>
        </p:txBody>
      </p:sp>
      <p:pic>
        <p:nvPicPr>
          <p:cNvPr id="899" name="Google Shape;8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025" y="90749"/>
            <a:ext cx="4111325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198" y="3037775"/>
            <a:ext cx="4867149" cy="19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9" title="{&quot;red&quot;:0,&quot;green&quot;:0,&quot;blue&quot;:0,&quot;origURL&quot;:&quot;https://www.codecogs.com/eqnedit.php?latex=c_%7B(i)%7D#0&quot;,&quot;size&quot;:18,&quot;width&quot;:388.37007874015745,&quot;height&quot;:238.11023622047244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075" y="2771750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9" title="{&quot;red&quot;:0,&quot;green&quot;:0,&quot;blue&quot;:0,&quot;origURL&quot;:&quot;https://www.codecogs.com/eqnedit.php?latex=i#0&quot;,&quot;size&quot;:18,&quot;width&quot;:388.37007874015745,&quot;height&quot;:238.11023622047244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3413" y="27837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9" title="{&quot;red&quot;:0,&quot;green&quot;:0,&quot;blue&quot;:0,&quot;origURL&quot;:&quot;https://www.codecogs.com/eqnedit.php?latex=f#0&quot;,&quot;size&quot;:18,&quot;width&quot;:388.37007874015745,&quot;height&quot;:238.11023622047244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713" y="4015925"/>
            <a:ext cx="128588" cy="23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9" title="{&quot;red&quot;:0,&quot;green&quot;:0,&quot;blue&quot;:0,&quot;origURL&quot;:&quot;https://www.codecogs.com/eqnedit.php?latex=f%20%5Cin%20%5B0.5%2C1%5D#0&quot;,&quot;size&quot;:18,&quot;width&quot;:388.37007874015745,&quot;height&quot;:238.11023622047244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9350" y="4412625"/>
            <a:ext cx="879162" cy="2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9" title="{&quot;red&quot;:0,&quot;green&quot;:0,&quot;blue&quot;:0,&quot;origURL&quot;:&quot;https://www.codecogs.com/eqnedit.php?latex=1%2C%5Cldots%2Cn#0&quot;,&quot;size&quot;:18,&quot;width&quot;:388.37007874015745,&quot;height&quot;:238.11023622047244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7775" y="3164413"/>
            <a:ext cx="807529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9" title="{&quot;red&quot;:0,&quot;green&quot;:0,&quot;blue&quot;:0,&quot;origURL&quot;:&quot;https://www.codecogs.com/eqnedit.php?latex=(n%2B1)(1-c_%7B(n)%7D)%20%3C%20f#0&quot;,&quot;size&quot;:18,&quot;width&quot;:388.37007874015745,&quot;height&quot;:238.11023622047244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4700" y="3552175"/>
            <a:ext cx="2407976" cy="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 title="{&quot;red&quot;:0,&quot;green&quot;:0,&quot;blue&quot;:0,&quot;origURL&quot;:&quot;https://www.codecogs.com/eqnedit.php?latex=c_i%20%3D%20%5Cmax_%7Bv%20%5Cin%20%5Cmathcal%7BV%7D%7D%20p_%5Ctheta(x_i%5Et)%5E%7B(v)%7D)#0&quot;,&quot;size&quot;:18,&quot;width&quot;:388.37007874015745,&quot;height&quot;:238.11023622047244}"/>
          <p:cNvPicPr preferRelativeResize="0"/>
          <p:nvPr/>
        </p:nvPicPr>
        <p:blipFill rotWithShape="1">
          <a:blip r:embed="rId11">
            <a:alphaModFix/>
          </a:blip>
          <a:srcRect b="0" l="0" r="88304" t="0"/>
          <a:stretch/>
        </p:blipFill>
        <p:spPr>
          <a:xfrm>
            <a:off x="3917350" y="2701175"/>
            <a:ext cx="192496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9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51450" y="2275699"/>
            <a:ext cx="1561744" cy="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69"/>
          <p:cNvSpPr/>
          <p:nvPr/>
        </p:nvSpPr>
        <p:spPr>
          <a:xfrm>
            <a:off x="315050" y="2208825"/>
            <a:ext cx="86604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0"/>
          <p:cNvSpPr txBox="1"/>
          <p:nvPr>
            <p:ph type="title"/>
          </p:nvPr>
        </p:nvSpPr>
        <p:spPr>
          <a:xfrm>
            <a:off x="311700" y="445025"/>
            <a:ext cx="453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3: Confidence-Aware Parallel Decoding</a:t>
            </a:r>
            <a:endParaRPr/>
          </a:p>
        </p:txBody>
      </p:sp>
      <p:sp>
        <p:nvSpPr>
          <p:cNvPr id="915" name="Google Shape;915;p70"/>
          <p:cNvSpPr txBox="1"/>
          <p:nvPr>
            <p:ph idx="1" type="body"/>
          </p:nvPr>
        </p:nvSpPr>
        <p:spPr>
          <a:xfrm>
            <a:off x="311700" y="1544925"/>
            <a:ext cx="54786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Unmask tokens that have a highest-token probability above a global threshold.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Like top probability, let                          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        be the   -th largest value of   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Unmask all tokens               where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some global threshold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(they test               ).</a:t>
            </a:r>
            <a:endParaRPr/>
          </a:p>
        </p:txBody>
      </p:sp>
      <p:pic>
        <p:nvPicPr>
          <p:cNvPr id="916" name="Google Shape;9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025" y="90749"/>
            <a:ext cx="4111325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198" y="3037775"/>
            <a:ext cx="4867149" cy="19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70" title="{&quot;red&quot;:0,&quot;green&quot;:0,&quot;blue&quot;:0,&quot;origURL&quot;:&quot;https://www.codecogs.com/eqnedit.php?latex=c_%7B(i)%7D#0&quot;,&quot;size&quot;:18,&quot;width&quot;:388.37007874015745,&quot;height&quot;:238.11023622047244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075" y="2771750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70" title="{&quot;red&quot;:0,&quot;green&quot;:0,&quot;blue&quot;:0,&quot;origURL&quot;:&quot;https://www.codecogs.com/eqnedit.php?latex=i#0&quot;,&quot;size&quot;:18,&quot;width&quot;:388.37007874015745,&quot;height&quot;:238.11023622047244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3413" y="27837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0" title="{&quot;red&quot;:0,&quot;green&quot;:0,&quot;blue&quot;:0,&quot;origURL&quot;:&quot;https://www.codecogs.com/eqnedit.php?latex=f#0&quot;,&quot;size&quot;:18,&quot;width&quot;:388.37007874015745,&quot;height&quot;:238.11023622047244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713" y="4015925"/>
            <a:ext cx="128588" cy="23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0" title="{&quot;red&quot;:0,&quot;green&quot;:0,&quot;blue&quot;:0,&quot;origURL&quot;:&quot;https://www.codecogs.com/eqnedit.php?latex=f%20%5Cin%20%5B0.5%2C1%5D#0&quot;,&quot;size&quot;:18,&quot;width&quot;:388.37007874015745,&quot;height&quot;:238.11023622047244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9350" y="4412625"/>
            <a:ext cx="879162" cy="2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0" title="{&quot;red&quot;:0,&quot;green&quot;:0,&quot;blue&quot;:0,&quot;origURL&quot;:&quot;https://www.codecogs.com/eqnedit.php?latex=1%2C%5Cldots%2Cn#0&quot;,&quot;size&quot;:18,&quot;width&quot;:388.37007874015745,&quot;height&quot;:238.11023622047244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7775" y="3164413"/>
            <a:ext cx="807529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0" title="{&quot;red&quot;:0,&quot;green&quot;:0,&quot;blue&quot;:0,&quot;origURL&quot;:&quot;https://www.codecogs.com/eqnedit.php?latex=(n%2B1)(1-c_%7B(n)%7D)%20%3C%20f#0&quot;,&quot;size&quot;:18,&quot;width&quot;:388.37007874015745,&quot;height&quot;:238.11023622047244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4700" y="3552175"/>
            <a:ext cx="2407976" cy="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0" title="{&quot;red&quot;:0,&quot;green&quot;:0,&quot;blue&quot;:0,&quot;origURL&quot;:&quot;https://www.codecogs.com/eqnedit.php?latex=c_i%20%3D%20%5Cmax_%7Bv%20%5Cin%20%5Cmathcal%7BV%7D%7D%20p_%5Ctheta(x_i%5Et)%5E%7B(v)%7D)#0&quot;,&quot;size&quot;:18,&quot;width&quot;:388.37007874015745,&quot;height&quot;:238.11023622047244}"/>
          <p:cNvPicPr preferRelativeResize="0"/>
          <p:nvPr/>
        </p:nvPicPr>
        <p:blipFill rotWithShape="1">
          <a:blip r:embed="rId11">
            <a:alphaModFix/>
          </a:blip>
          <a:srcRect b="0" l="0" r="88304" t="0"/>
          <a:stretch/>
        </p:blipFill>
        <p:spPr>
          <a:xfrm>
            <a:off x="3917350" y="2701175"/>
            <a:ext cx="192496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0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51450" y="2275699"/>
            <a:ext cx="1561744" cy="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70"/>
          <p:cNvSpPr/>
          <p:nvPr/>
        </p:nvSpPr>
        <p:spPr>
          <a:xfrm>
            <a:off x="315050" y="3071000"/>
            <a:ext cx="8660400" cy="188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1"/>
          <p:cNvSpPr txBox="1"/>
          <p:nvPr>
            <p:ph type="title"/>
          </p:nvPr>
        </p:nvSpPr>
        <p:spPr>
          <a:xfrm>
            <a:off x="311700" y="445025"/>
            <a:ext cx="453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3: Confidence-Aware Parallel Decoding</a:t>
            </a:r>
            <a:endParaRPr/>
          </a:p>
        </p:txBody>
      </p:sp>
      <p:sp>
        <p:nvSpPr>
          <p:cNvPr id="932" name="Google Shape;932;p71"/>
          <p:cNvSpPr txBox="1"/>
          <p:nvPr>
            <p:ph idx="1" type="body"/>
          </p:nvPr>
        </p:nvSpPr>
        <p:spPr>
          <a:xfrm>
            <a:off x="311700" y="1544925"/>
            <a:ext cx="54786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Unmask tokens that have a highest-token probability above a global threshold.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Like top probability, let                          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        be the   -th largest value of   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Unmask all tokens               where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some global threshold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(they test               ).</a:t>
            </a:r>
            <a:endParaRPr/>
          </a:p>
        </p:txBody>
      </p:sp>
      <p:pic>
        <p:nvPicPr>
          <p:cNvPr id="933" name="Google Shape;9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025" y="90749"/>
            <a:ext cx="4111325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71" title="{&quot;red&quot;:0,&quot;green&quot;:0,&quot;blue&quot;:0,&quot;origURL&quot;:&quot;https://www.codecogs.com/eqnedit.php?latex=c_%7B(i)%7D#0&quot;,&quot;size&quot;:18,&quot;width&quot;:388.37007874015745,&quot;height&quot;:238.11023622047244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075" y="2771750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71" title="{&quot;red&quot;:0,&quot;green&quot;:0,&quot;blue&quot;:0,&quot;origURL&quot;:&quot;https://www.codecogs.com/eqnedit.php?latex=i#0&quot;,&quot;size&quot;:18,&quot;width&quot;:388.37007874015745,&quot;height&quot;:238.11023622047244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3413" y="27837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71" title="{&quot;red&quot;:0,&quot;green&quot;:0,&quot;blue&quot;:0,&quot;origURL&quot;:&quot;https://www.codecogs.com/eqnedit.php?latex=f#0&quot;,&quot;size&quot;:18,&quot;width&quot;:388.37007874015745,&quot;height&quot;:238.11023622047244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713" y="4015925"/>
            <a:ext cx="128588" cy="23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71" title="{&quot;red&quot;:0,&quot;green&quot;:0,&quot;blue&quot;:0,&quot;origURL&quot;:&quot;https://www.codecogs.com/eqnedit.php?latex=f%20%5Cin%20%5B0.5%2C1%5D#0&quot;,&quot;size&quot;:18,&quot;width&quot;:388.37007874015745,&quot;height&quot;:238.11023622047244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9350" y="4412625"/>
            <a:ext cx="879162" cy="2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1" title="{&quot;red&quot;:0,&quot;green&quot;:0,&quot;blue&quot;:0,&quot;origURL&quot;:&quot;https://www.codecogs.com/eqnedit.php?latex=1%2C%5Cldots%2Cn#0&quot;,&quot;size&quot;:18,&quot;width&quot;:388.37007874015745,&quot;height&quot;:238.11023622047244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7775" y="3164413"/>
            <a:ext cx="807529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71" title="{&quot;red&quot;:0,&quot;green&quot;:0,&quot;blue&quot;:0,&quot;origURL&quot;:&quot;https://www.codecogs.com/eqnedit.php?latex=(n%2B1)(1-c_%7B(n)%7D)%20%3C%20f#0&quot;,&quot;size&quot;:18,&quot;width&quot;:388.37007874015745,&quot;height&quot;:238.11023622047244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4700" y="3552175"/>
            <a:ext cx="2407976" cy="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71" title="{&quot;red&quot;:0,&quot;green&quot;:0,&quot;blue&quot;:0,&quot;origURL&quot;:&quot;https://www.codecogs.com/eqnedit.php?latex=c_i%20%3D%20%5Cmax_%7Bv%20%5Cin%20%5Cmathcal%7BV%7D%7D%20p_%5Ctheta(x_i%5Et)%5E%7B(v)%7D)#0&quot;,&quot;size&quot;:18,&quot;width&quot;:388.37007874015745,&quot;height&quot;:238.11023622047244}"/>
          <p:cNvPicPr preferRelativeResize="0"/>
          <p:nvPr/>
        </p:nvPicPr>
        <p:blipFill rotWithShape="1">
          <a:blip r:embed="rId10">
            <a:alphaModFix/>
          </a:blip>
          <a:srcRect b="0" l="0" r="88304" t="0"/>
          <a:stretch/>
        </p:blipFill>
        <p:spPr>
          <a:xfrm>
            <a:off x="3917350" y="2701175"/>
            <a:ext cx="192496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71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51450" y="2275699"/>
            <a:ext cx="1561744" cy="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71"/>
          <p:cNvSpPr/>
          <p:nvPr/>
        </p:nvSpPr>
        <p:spPr>
          <a:xfrm>
            <a:off x="4031700" y="3037775"/>
            <a:ext cx="4943700" cy="192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3" name="Google Shape;943;p71"/>
          <p:cNvPicPr preferRelativeResize="0"/>
          <p:nvPr/>
        </p:nvPicPr>
        <p:blipFill rotWithShape="1">
          <a:blip r:embed="rId12">
            <a:alphaModFix/>
          </a:blip>
          <a:srcRect b="35442" l="0" r="33404" t="0"/>
          <a:stretch/>
        </p:blipFill>
        <p:spPr>
          <a:xfrm>
            <a:off x="4313200" y="3089137"/>
            <a:ext cx="4724249" cy="181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619" y="3067725"/>
            <a:ext cx="2415532" cy="17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250" y="98800"/>
            <a:ext cx="33909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25" y="1796139"/>
            <a:ext cx="3773149" cy="1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4325" y="237750"/>
            <a:ext cx="3449974" cy="15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850" y="3577750"/>
            <a:ext cx="3544212" cy="12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0337" y="3177775"/>
            <a:ext cx="2771875" cy="18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0338" y="2858975"/>
            <a:ext cx="2834675" cy="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2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949" name="Google Shape;949;p72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one of          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950" name="Google Shape;9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2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176" y="226152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2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2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2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2" title="{&quot;red&quot;:0,&quot;green&quot;:0,&quot;blue&quot;:0,&quot;origURL&quot;:&quot;https://www.codecogs.com/eqnedit.php?latex=%5Clambda%20%5Cin%20%5C%7B0%2C%200.25%2C%200.5%5C%7D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0275" y="3448774"/>
            <a:ext cx="1250950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2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2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72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72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2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72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72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72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72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2"/>
          <p:cNvSpPr/>
          <p:nvPr/>
        </p:nvSpPr>
        <p:spPr>
          <a:xfrm>
            <a:off x="315050" y="2208825"/>
            <a:ext cx="86604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2"/>
          <p:cNvSpPr/>
          <p:nvPr/>
        </p:nvSpPr>
        <p:spPr>
          <a:xfrm>
            <a:off x="6355500" y="1457000"/>
            <a:ext cx="2772300" cy="365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73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973" name="Google Shape;973;p73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one of          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974" name="Google Shape;9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73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01" y="223277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73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3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3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3" title="{&quot;red&quot;:0,&quot;green&quot;:0,&quot;blue&quot;:0,&quot;origURL&quot;:&quot;https://www.codecogs.com/eqnedit.php?latex=%5Clambda%20%5Cin%20%5C%7B0%2C%200.25%2C%200.5%5C%7D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0275" y="3448774"/>
            <a:ext cx="1250950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73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3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3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3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3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3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3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3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3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73"/>
          <p:cNvSpPr/>
          <p:nvPr/>
        </p:nvSpPr>
        <p:spPr>
          <a:xfrm>
            <a:off x="315050" y="2801875"/>
            <a:ext cx="8660400" cy="215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3"/>
          <p:cNvSpPr/>
          <p:nvPr/>
        </p:nvSpPr>
        <p:spPr>
          <a:xfrm>
            <a:off x="6491700" y="1457000"/>
            <a:ext cx="2636100" cy="365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997" name="Google Shape;997;p74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one of          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998" name="Google Shape;9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4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01" y="223277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4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4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74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74" title="{&quot;red&quot;:0,&quot;green&quot;:0,&quot;blue&quot;:0,&quot;origURL&quot;:&quot;https://www.codecogs.com/eqnedit.php?latex=%5Clambda%20%5Cin%20%5C%7B0%2C%200.25%2C%200.5%5C%7D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0275" y="3448774"/>
            <a:ext cx="1250950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74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74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4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4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4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4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4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4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4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4"/>
          <p:cNvSpPr/>
          <p:nvPr/>
        </p:nvSpPr>
        <p:spPr>
          <a:xfrm>
            <a:off x="315050" y="3399450"/>
            <a:ext cx="8660400" cy="156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4"/>
          <p:cNvSpPr/>
          <p:nvPr/>
        </p:nvSpPr>
        <p:spPr>
          <a:xfrm>
            <a:off x="6491700" y="1457000"/>
            <a:ext cx="2636100" cy="365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5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1021" name="Google Shape;1021;p75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some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1022" name="Google Shape;10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75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01" y="223277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75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75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75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75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75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5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5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75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75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75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75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75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75"/>
          <p:cNvSpPr/>
          <p:nvPr/>
        </p:nvSpPr>
        <p:spPr>
          <a:xfrm>
            <a:off x="315050" y="3660750"/>
            <a:ext cx="6147300" cy="129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p75" title="{&quot;red&quot;:0,&quot;green&quot;:0,&quot;blue&quot;:0,&quot;origURL&quot;:&quot;https://www.codecogs.com/eqnedit.php?latex=%5Clambda%20%5Cin%20%5B0%2C1%5D#0&quot;,&quot;size&quot;:12.600000381469727,&quot;width&quot;:475.8897637795276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8150" y="3418085"/>
            <a:ext cx="748975" cy="20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6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1044" name="Google Shape;1044;p76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some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1045" name="Google Shape;10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6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01" y="223277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76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76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76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76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6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76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76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76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76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76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6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76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76"/>
          <p:cNvSpPr/>
          <p:nvPr/>
        </p:nvSpPr>
        <p:spPr>
          <a:xfrm>
            <a:off x="315050" y="4204150"/>
            <a:ext cx="8660400" cy="75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76" title="{&quot;red&quot;:0,&quot;green&quot;:0,&quot;blue&quot;:0,&quot;origURL&quot;:&quot;https://www.codecogs.com/eqnedit.php?latex=%5Clambda%20%5Cin%20%5B0%2C1%5D#0&quot;,&quot;size&quot;:12.600000381469727,&quot;width&quot;:475.8897637795276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8150" y="3418085"/>
            <a:ext cx="748975" cy="20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4.1: GenMD4</a:t>
            </a:r>
            <a:endParaRPr/>
          </a:p>
        </p:txBody>
      </p:sp>
      <p:sp>
        <p:nvSpPr>
          <p:cNvPr id="1067" name="Google Shape;1067;p77"/>
          <p:cNvSpPr txBox="1"/>
          <p:nvPr>
            <p:ph idx="1" type="body"/>
          </p:nvPr>
        </p:nvSpPr>
        <p:spPr>
          <a:xfrm>
            <a:off x="311700" y="1152475"/>
            <a:ext cx="43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each token position   , use a denoising schedule/probability         where we learn      per index via gradient descent.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Difficult to optimise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reinforce leave-one-out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“Easily overfits”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Doesn’t seem like a feasible solution long-term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8" name="Google Shape;106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80" y="1565200"/>
            <a:ext cx="4248600" cy="2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7" title="{&quot;red&quot;:0,&quot;green&quot;:0,&quot;blue&quot;:0,&quot;origURL&quot;:&quot;https://www.codecogs.com/eqnedit.php?latex=i#0&quot;,&quot;size&quot;:18,&quot;width&quot;:339.8976377952756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650" y="12872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77" title="{&quot;red&quot;:0,&quot;green&quot;:0,&quot;blue&quot;:0,&quot;origURL&quot;:&quot;https://www.codecogs.com/eqnedit.php?latex=%5Calpha_%7Bt%2Ci%7D%20%3D%201%20-%20t%5E%7Bw_i%7D#0&quot;,&quot;size&quot;:18,&quot;width&quot;:339.8976377952756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075" y="1511900"/>
            <a:ext cx="1387031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7" title="{&quot;red&quot;:0,&quot;green&quot;:0,&quot;blue&quot;:0,&quot;origURL&quot;:&quot;https://www.codecogs.com/eqnedit.php?latex=w_i#0&quot;,&quot;size&quot;:18,&quot;width&quot;:339.8976377952756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6275" y="1862350"/>
            <a:ext cx="228028" cy="15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77"/>
          <p:cNvSpPr/>
          <p:nvPr/>
        </p:nvSpPr>
        <p:spPr>
          <a:xfrm>
            <a:off x="315050" y="2685075"/>
            <a:ext cx="3765900" cy="227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4.1: GenMD4</a:t>
            </a:r>
            <a:endParaRPr/>
          </a:p>
        </p:txBody>
      </p:sp>
      <p:sp>
        <p:nvSpPr>
          <p:cNvPr id="1079" name="Google Shape;1079;p78"/>
          <p:cNvSpPr txBox="1"/>
          <p:nvPr>
            <p:ph idx="1" type="body"/>
          </p:nvPr>
        </p:nvSpPr>
        <p:spPr>
          <a:xfrm>
            <a:off x="311700" y="1152475"/>
            <a:ext cx="43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each token position   , use a denoising schedule/probability         where we learn      per index via gradient descent.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Difficult to optimise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reinforce leave-one-out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“Easily overfits”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Doesn’t seem like a feasible solution long-term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0" name="Google Shape;10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80" y="1565200"/>
            <a:ext cx="4248600" cy="2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78" title="{&quot;red&quot;:0,&quot;green&quot;:0,&quot;blue&quot;:0,&quot;origURL&quot;:&quot;https://www.codecogs.com/eqnedit.php?latex=i#0&quot;,&quot;size&quot;:18,&quot;width&quot;:339.8976377952756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650" y="12872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78" title="{&quot;red&quot;:0,&quot;green&quot;:0,&quot;blue&quot;:0,&quot;origURL&quot;:&quot;https://www.codecogs.com/eqnedit.php?latex=%5Calpha_%7Bt%2Ci%7D%20%3D%201%20-%20t%5E%7Bw_i%7D#0&quot;,&quot;size&quot;:18,&quot;width&quot;:339.8976377952756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075" y="1511900"/>
            <a:ext cx="1387031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78" title="{&quot;red&quot;:0,&quot;green&quot;:0,&quot;blue&quot;:0,&quot;origURL&quot;:&quot;https://www.codecogs.com/eqnedit.php?latex=w_i#0&quot;,&quot;size&quot;:18,&quot;width&quot;:339.8976377952756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6275" y="1862350"/>
            <a:ext cx="228028" cy="15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8"/>
          <p:cNvSpPr/>
          <p:nvPr/>
        </p:nvSpPr>
        <p:spPr>
          <a:xfrm>
            <a:off x="315050" y="3333750"/>
            <a:ext cx="3765900" cy="162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4.1: GenMD4</a:t>
            </a:r>
            <a:endParaRPr/>
          </a:p>
        </p:txBody>
      </p:sp>
      <p:sp>
        <p:nvSpPr>
          <p:cNvPr id="1091" name="Google Shape;1091;p79"/>
          <p:cNvSpPr txBox="1"/>
          <p:nvPr>
            <p:ph idx="1" type="body"/>
          </p:nvPr>
        </p:nvSpPr>
        <p:spPr>
          <a:xfrm>
            <a:off x="311700" y="1152475"/>
            <a:ext cx="43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each token position   , use a denoising schedule/probability         where we learn      per index via gradient descent.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Difficult to optimise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reinforce leave-one-out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“Easily overfits”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Doesn’t seem like a feasible solution long-term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2" name="Google Shape;10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80" y="1565200"/>
            <a:ext cx="4248600" cy="2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9" title="{&quot;red&quot;:0,&quot;green&quot;:0,&quot;blue&quot;:0,&quot;origURL&quot;:&quot;https://www.codecogs.com/eqnedit.php?latex=i#0&quot;,&quot;size&quot;:18,&quot;width&quot;:339.8976377952756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650" y="12872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79" title="{&quot;red&quot;:0,&quot;green&quot;:0,&quot;blue&quot;:0,&quot;origURL&quot;:&quot;https://www.codecogs.com/eqnedit.php?latex=%5Calpha_%7Bt%2Ci%7D%20%3D%201%20-%20t%5E%7Bw_i%7D#0&quot;,&quot;size&quot;:18,&quot;width&quot;:339.8976377952756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075" y="1511900"/>
            <a:ext cx="1387031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79" title="{&quot;red&quot;:0,&quot;green&quot;:0,&quot;blue&quot;:0,&quot;origURL&quot;:&quot;https://www.codecogs.com/eqnedit.php?latex=w_i#0&quot;,&quot;size&quot;:18,&quot;width&quot;:339.8976377952756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6275" y="1862350"/>
            <a:ext cx="228028" cy="15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9"/>
          <p:cNvSpPr/>
          <p:nvPr/>
        </p:nvSpPr>
        <p:spPr>
          <a:xfrm>
            <a:off x="315050" y="3588300"/>
            <a:ext cx="3765900" cy="13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4.1: GenMD4</a:t>
            </a:r>
            <a:endParaRPr/>
          </a:p>
        </p:txBody>
      </p:sp>
      <p:sp>
        <p:nvSpPr>
          <p:cNvPr id="1103" name="Google Shape;1103;p80"/>
          <p:cNvSpPr txBox="1"/>
          <p:nvPr>
            <p:ph idx="1" type="body"/>
          </p:nvPr>
        </p:nvSpPr>
        <p:spPr>
          <a:xfrm>
            <a:off x="311700" y="1152475"/>
            <a:ext cx="43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each token position   , use a denoising schedule/probability         where we learn      per index via gradient descent.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Difficult to optimise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reinforce leave-one-out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“Easily overfits”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Doesn’t seem like a feasible solution long-term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4" name="Google Shape;11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80" y="1565200"/>
            <a:ext cx="4248600" cy="2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80" title="{&quot;red&quot;:0,&quot;green&quot;:0,&quot;blue&quot;:0,&quot;origURL&quot;:&quot;https://www.codecogs.com/eqnedit.php?latex=i#0&quot;,&quot;size&quot;:18,&quot;width&quot;:339.8976377952756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650" y="12872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80" title="{&quot;red&quot;:0,&quot;green&quot;:0,&quot;blue&quot;:0,&quot;origURL&quot;:&quot;https://www.codecogs.com/eqnedit.php?latex=%5Calpha_%7Bt%2Ci%7D%20%3D%201%20-%20t%5E%7Bw_i%7D#0&quot;,&quot;size&quot;:18,&quot;width&quot;:339.8976377952756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075" y="1511900"/>
            <a:ext cx="1387031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0" title="{&quot;red&quot;:0,&quot;green&quot;:0,&quot;blue&quot;:0,&quot;origURL&quot;:&quot;https://www.codecogs.com/eqnedit.php?latex=w_i#0&quot;,&quot;size&quot;:18,&quot;width&quot;:339.8976377952756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6275" y="1862350"/>
            <a:ext cx="228028" cy="15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4.2: Hyperschedules</a:t>
            </a:r>
            <a:endParaRPr/>
          </a:p>
        </p:txBody>
      </p:sp>
      <p:sp>
        <p:nvSpPr>
          <p:cNvPr id="1114" name="Google Shape;111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Unifying autoregression and diffusion: basically just set (by hand) some patterns for                 depending on the token index to encourage decoding to behave more or less autoregressively (depending on the task).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5" name="Google Shape;11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2275"/>
            <a:ext cx="4916649" cy="26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50" y="63150"/>
            <a:ext cx="4369370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950" y="2625126"/>
            <a:ext cx="3787074" cy="18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81" title="{&quot;red&quot;:0,&quot;green&quot;:0,&quot;blue&quot;:0,&quot;origURL&quot;:&quot;https://www.codecogs.com/eqnedit.php?latex=%5Calpha_t%20%3D%3A%20%5Ctau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925" y="1633550"/>
            <a:ext cx="865450" cy="1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1"/>
          <p:cNvSpPr/>
          <p:nvPr/>
        </p:nvSpPr>
        <p:spPr>
          <a:xfrm>
            <a:off x="315050" y="2208825"/>
            <a:ext cx="87759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311700" y="931950"/>
            <a:ext cx="8520600" cy="4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Autoregressive models (ARMs) are the current standard for LLMS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But other paradigms, e.g. diffusion, should (theoretically) be able to work just as well at generative modelling: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425" y="1585149"/>
            <a:ext cx="3983150" cy="10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62" y="3822425"/>
            <a:ext cx="5034526" cy="7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315050" y="2701475"/>
            <a:ext cx="8660400" cy="22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4.2: Hyperschedules</a:t>
            </a:r>
            <a:endParaRPr/>
          </a:p>
        </p:txBody>
      </p:sp>
      <p:sp>
        <p:nvSpPr>
          <p:cNvPr id="1125" name="Google Shape;112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Unifying autoregression and diffusion: basically just set (by hand) some patterns for                 depending on the token index to encourage decoding to behave more or less autoregressively (depending on the task).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6" name="Google Shape;112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2275"/>
            <a:ext cx="4916649" cy="26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50" y="63150"/>
            <a:ext cx="4369370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950" y="2625126"/>
            <a:ext cx="3787074" cy="18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82" title="{&quot;red&quot;:0,&quot;green&quot;:0,&quot;blue&quot;:0,&quot;origURL&quot;:&quot;https://www.codecogs.com/eqnedit.php?latex=%5Calpha_t%20%3D%3A%20%5Ctau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925" y="1633550"/>
            <a:ext cx="865450" cy="1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2"/>
          <p:cNvSpPr/>
          <p:nvPr/>
        </p:nvSpPr>
        <p:spPr>
          <a:xfrm>
            <a:off x="5228350" y="2208825"/>
            <a:ext cx="38628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4.2: Hyperschedules</a:t>
            </a:r>
            <a:endParaRPr/>
          </a:p>
        </p:txBody>
      </p:sp>
      <p:sp>
        <p:nvSpPr>
          <p:cNvPr id="1136" name="Google Shape;1136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Unifying autoregression and diffusion: basically just set (by hand) some patterns for                 depending on the token index to encourage decoding to behave more or less autoregressively (depending on the task).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7" name="Google Shape;113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2275"/>
            <a:ext cx="4916649" cy="26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50" y="63150"/>
            <a:ext cx="4369370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950" y="2625126"/>
            <a:ext cx="3787074" cy="18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83" title="{&quot;red&quot;:0,&quot;green&quot;:0,&quot;blue&quot;:0,&quot;origURL&quot;:&quot;https://www.codecogs.com/eqnedit.php?latex=%5Calpha_t%20%3D%3A%20%5Ctau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925" y="1633550"/>
            <a:ext cx="865450" cy="1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4"/>
          <p:cNvSpPr txBox="1"/>
          <p:nvPr>
            <p:ph type="title"/>
          </p:nvPr>
        </p:nvSpPr>
        <p:spPr>
          <a:xfrm>
            <a:off x="311700" y="445025"/>
            <a:ext cx="497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5: Entropy Bound Samplers</a:t>
            </a:r>
            <a:endParaRPr/>
          </a:p>
        </p:txBody>
      </p:sp>
      <p:sp>
        <p:nvSpPr>
          <p:cNvPr id="1146" name="Google Shape;1146;p84"/>
          <p:cNvSpPr txBox="1"/>
          <p:nvPr>
            <p:ph idx="1" type="body"/>
          </p:nvPr>
        </p:nvSpPr>
        <p:spPr>
          <a:xfrm>
            <a:off x="311700" y="1422525"/>
            <a:ext cx="56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U</a:t>
            </a:r>
            <a:r>
              <a:rPr lang="en" sz="1530">
                <a:solidFill>
                  <a:schemeClr val="dk1"/>
                </a:solidFill>
              </a:rPr>
              <a:t>nmask the largest subset of token indices                such that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 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for some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will unmask one token at a time (with the lowest entropy prediction distribution)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  will unmask all tokens in one go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They experiment with                     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pic>
        <p:nvPicPr>
          <p:cNvPr id="1147" name="Google Shape;114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74" y="100675"/>
            <a:ext cx="3807201" cy="7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948" y="923525"/>
            <a:ext cx="2558928" cy="2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84"/>
          <p:cNvPicPr preferRelativeResize="0"/>
          <p:nvPr/>
        </p:nvPicPr>
        <p:blipFill rotWithShape="1">
          <a:blip r:embed="rId5">
            <a:alphaModFix/>
          </a:blip>
          <a:srcRect b="0" l="0" r="49482" t="52577"/>
          <a:stretch/>
        </p:blipFill>
        <p:spPr>
          <a:xfrm>
            <a:off x="5972475" y="3685301"/>
            <a:ext cx="2769549" cy="13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84" title="{&quot;red&quot;:0,&quot;green&quot;:0,&quot;blue&quot;:0,&quot;origURL&quot;:&quot;https://www.codecogs.com/eqnedit.php?latex=%5Cgamma%20%3D%200#0&quot;,&quot;size&quot;:15.300000429153442,&quot;width&quot;:448.20472440944883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800" y="3120850"/>
            <a:ext cx="504234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84" title="{&quot;red&quot;:0,&quot;green&quot;:0,&quot;blue&quot;:0,&quot;origURL&quot;:&quot;https://www.codecogs.com/eqnedit.php?latex=%5Cgamma%20%3D%20%5Cinfty#0&quot;,&quot;size&quot;:15.300000429153442,&quot;width&quot;:448.20472440944883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800" y="3685300"/>
            <a:ext cx="612076" cy="1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84" title="{&quot;red&quot;:0,&quot;green&quot;:0,&quot;blue&quot;:0,&quot;origURL&quot;:&quot;https://www.codecogs.com/eqnedit.php?latex=%5Cgamma%20%5Cin%20%5C%7B0.1%2C0.01%2C0.001%5C%7D#0&quot;,&quot;size&quot;:15.300000429153442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7750" y="3884650"/>
            <a:ext cx="1672348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84" title="{&quot;red&quot;:0,&quot;green&quot;:0,&quot;blue&quot;:0,&quot;origURL&quot;:&quot;https://www.codecogs.com/eqnedit.php?latex=%5Cgamma%20%5Cgeq%200#0&quot;,&quot;size&quot;:15.300000190734863,&quot;width&quot;:448.20472440944883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7225" y="2321100"/>
            <a:ext cx="507149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84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8738" y="1559623"/>
            <a:ext cx="587972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84" title="{&quot;red&quot;:0,&quot;green&quot;:0,&quot;blue&quot;:0,&quot;origURL&quot;:&quot;https://www.codecogs.com/eqnedit.php?latex=%5Csum_%7Bi%20%5Cin%20r%7D%20H(p_%5Ctheta(x_i%5Et))%20-%20%5Cmax_%7Bi%20%5Cin%20%5BN%5D%7D%20H(p_%5Ctheta(x_i%5Et))%20%5Cleq%20%5Cgamma#0&quot;,&quot;size&quot;:15.300000190734863,&quot;width&quot;:448.20472440944883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7275" y="1835225"/>
            <a:ext cx="3366350" cy="4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4"/>
          <p:cNvSpPr/>
          <p:nvPr/>
        </p:nvSpPr>
        <p:spPr>
          <a:xfrm>
            <a:off x="315050" y="2676850"/>
            <a:ext cx="8660400" cy="228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84"/>
          <p:cNvSpPr/>
          <p:nvPr/>
        </p:nvSpPr>
        <p:spPr>
          <a:xfrm>
            <a:off x="6322625" y="923525"/>
            <a:ext cx="2805300" cy="41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5"/>
          <p:cNvSpPr txBox="1"/>
          <p:nvPr>
            <p:ph type="title"/>
          </p:nvPr>
        </p:nvSpPr>
        <p:spPr>
          <a:xfrm>
            <a:off x="311700" y="445025"/>
            <a:ext cx="497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5: Entropy Bound Samplers</a:t>
            </a:r>
            <a:endParaRPr/>
          </a:p>
        </p:txBody>
      </p:sp>
      <p:sp>
        <p:nvSpPr>
          <p:cNvPr id="1163" name="Google Shape;1163;p85"/>
          <p:cNvSpPr txBox="1"/>
          <p:nvPr>
            <p:ph idx="1" type="body"/>
          </p:nvPr>
        </p:nvSpPr>
        <p:spPr>
          <a:xfrm>
            <a:off x="311700" y="1422525"/>
            <a:ext cx="56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Unmask the largest subset of token indices                such that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 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for some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will unmask one token at a time (with the lowest entropy prediction distribution)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  will unmask all tokens in one go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They experiment with                     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pic>
        <p:nvPicPr>
          <p:cNvPr id="1164" name="Google Shape;11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74" y="100675"/>
            <a:ext cx="3807201" cy="7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948" y="923525"/>
            <a:ext cx="2558928" cy="2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85"/>
          <p:cNvPicPr preferRelativeResize="0"/>
          <p:nvPr/>
        </p:nvPicPr>
        <p:blipFill rotWithShape="1">
          <a:blip r:embed="rId5">
            <a:alphaModFix/>
          </a:blip>
          <a:srcRect b="0" l="0" r="49482" t="52577"/>
          <a:stretch/>
        </p:blipFill>
        <p:spPr>
          <a:xfrm>
            <a:off x="5972475" y="3685301"/>
            <a:ext cx="2769549" cy="13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85" title="{&quot;red&quot;:0,&quot;green&quot;:0,&quot;blue&quot;:0,&quot;origURL&quot;:&quot;https://www.codecogs.com/eqnedit.php?latex=%5Cgamma%20%3D%200#0&quot;,&quot;size&quot;:15.300000429153442,&quot;width&quot;:448.20472440944883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800" y="3120850"/>
            <a:ext cx="504234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85" title="{&quot;red&quot;:0,&quot;green&quot;:0,&quot;blue&quot;:0,&quot;origURL&quot;:&quot;https://www.codecogs.com/eqnedit.php?latex=%5Cgamma%20%3D%20%5Cinfty#0&quot;,&quot;size&quot;:15.300000429153442,&quot;width&quot;:448.20472440944883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800" y="3685300"/>
            <a:ext cx="612076" cy="1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85" title="{&quot;red&quot;:0,&quot;green&quot;:0,&quot;blue&quot;:0,&quot;origURL&quot;:&quot;https://www.codecogs.com/eqnedit.php?latex=%5Cgamma%20%5Cin%20%5C%7B0.1%2C0.01%2C0.001%5C%7D#0&quot;,&quot;size&quot;:15.300000429153442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7750" y="3884650"/>
            <a:ext cx="1672348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85" title="{&quot;red&quot;:0,&quot;green&quot;:0,&quot;blue&quot;:0,&quot;origURL&quot;:&quot;https://www.codecogs.com/eqnedit.php?latex=%5Cgamma%20%5Cgeq%200#0&quot;,&quot;size&quot;:15.300000190734863,&quot;width&quot;:448.20472440944883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7225" y="2321100"/>
            <a:ext cx="507149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85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8738" y="1559623"/>
            <a:ext cx="587972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85" title="{&quot;red&quot;:0,&quot;green&quot;:0,&quot;blue&quot;:0,&quot;origURL&quot;:&quot;https://www.codecogs.com/eqnedit.php?latex=%5Csum_%7Bi%20%5Cin%20r%7D%20H(p_%5Ctheta(x_i%5Et))%20-%20%5Cmax_%7Bi%20%5Cin%20%5BN%5D%7D%20H(p_%5Ctheta(x_i%5Et))%20%5Cleq%20%5Cgamma#0&quot;,&quot;size&quot;:15.300000190734863,&quot;width&quot;:448.20472440944883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7275" y="1835225"/>
            <a:ext cx="3366350" cy="4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85"/>
          <p:cNvSpPr/>
          <p:nvPr/>
        </p:nvSpPr>
        <p:spPr>
          <a:xfrm>
            <a:off x="315050" y="3828125"/>
            <a:ext cx="8660400" cy="11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85"/>
          <p:cNvSpPr/>
          <p:nvPr/>
        </p:nvSpPr>
        <p:spPr>
          <a:xfrm>
            <a:off x="6141975" y="923525"/>
            <a:ext cx="2985900" cy="41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86"/>
          <p:cNvSpPr txBox="1"/>
          <p:nvPr>
            <p:ph type="title"/>
          </p:nvPr>
        </p:nvSpPr>
        <p:spPr>
          <a:xfrm>
            <a:off x="311700" y="445025"/>
            <a:ext cx="497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5: Entropy Bound Samplers</a:t>
            </a:r>
            <a:endParaRPr/>
          </a:p>
        </p:txBody>
      </p:sp>
      <p:sp>
        <p:nvSpPr>
          <p:cNvPr id="1180" name="Google Shape;1180;p86"/>
          <p:cNvSpPr txBox="1"/>
          <p:nvPr>
            <p:ph idx="1" type="body"/>
          </p:nvPr>
        </p:nvSpPr>
        <p:spPr>
          <a:xfrm>
            <a:off x="311700" y="1422525"/>
            <a:ext cx="56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Unmask the largest subset of token indices                such that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 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for some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will unmask one token at a time (with the lowest entropy prediction distribution)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  will unmask all tokens in one go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They experiment with                     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pic>
        <p:nvPicPr>
          <p:cNvPr id="1181" name="Google Shape;118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74" y="100675"/>
            <a:ext cx="3807201" cy="7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948" y="923525"/>
            <a:ext cx="2558928" cy="2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86"/>
          <p:cNvPicPr preferRelativeResize="0"/>
          <p:nvPr/>
        </p:nvPicPr>
        <p:blipFill rotWithShape="1">
          <a:blip r:embed="rId5">
            <a:alphaModFix/>
          </a:blip>
          <a:srcRect b="0" l="0" r="49482" t="52577"/>
          <a:stretch/>
        </p:blipFill>
        <p:spPr>
          <a:xfrm>
            <a:off x="5972475" y="3685301"/>
            <a:ext cx="2769549" cy="13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86" title="{&quot;red&quot;:0,&quot;green&quot;:0,&quot;blue&quot;:0,&quot;origURL&quot;:&quot;https://www.codecogs.com/eqnedit.php?latex=%5Cgamma%20%3D%200#0&quot;,&quot;size&quot;:15.300000429153442,&quot;width&quot;:448.20472440944883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800" y="3120850"/>
            <a:ext cx="504234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86" title="{&quot;red&quot;:0,&quot;green&quot;:0,&quot;blue&quot;:0,&quot;origURL&quot;:&quot;https://www.codecogs.com/eqnedit.php?latex=%5Cgamma%20%3D%20%5Cinfty#0&quot;,&quot;size&quot;:15.300000429153442,&quot;width&quot;:448.20472440944883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800" y="3685300"/>
            <a:ext cx="612076" cy="1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86" title="{&quot;red&quot;:0,&quot;green&quot;:0,&quot;blue&quot;:0,&quot;origURL&quot;:&quot;https://www.codecogs.com/eqnedit.php?latex=%5Cgamma%20%5Cin%20%5C%7B0.1%2C0.01%2C0.001%5C%7D#0&quot;,&quot;size&quot;:15.300000429153442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7750" y="3884650"/>
            <a:ext cx="1672348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86" title="{&quot;red&quot;:0,&quot;green&quot;:0,&quot;blue&quot;:0,&quot;origURL&quot;:&quot;https://www.codecogs.com/eqnedit.php?latex=%5Cgamma%20%5Cgeq%200#0&quot;,&quot;size&quot;:15.300000190734863,&quot;width&quot;:448.20472440944883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7225" y="2321100"/>
            <a:ext cx="507149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86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8738" y="1559623"/>
            <a:ext cx="587972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86" title="{&quot;red&quot;:0,&quot;green&quot;:0,&quot;blue&quot;:0,&quot;origURL&quot;:&quot;https://www.codecogs.com/eqnedit.php?latex=%5Csum_%7Bi%20%5Cin%20r%7D%20H(p_%5Ctheta(x_i%5Et))%20-%20%5Cmax_%7Bi%20%5Cin%20%5BN%5D%7D%20H(p_%5Ctheta(x_i%5Et))%20%5Cleq%20%5Cgamma#0&quot;,&quot;size&quot;:15.300000190734863,&quot;width&quot;:448.20472440944883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7275" y="1835225"/>
            <a:ext cx="3366350" cy="4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86"/>
          <p:cNvSpPr/>
          <p:nvPr/>
        </p:nvSpPr>
        <p:spPr>
          <a:xfrm>
            <a:off x="6059875" y="923525"/>
            <a:ext cx="3068100" cy="41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87"/>
          <p:cNvSpPr txBox="1"/>
          <p:nvPr>
            <p:ph type="title"/>
          </p:nvPr>
        </p:nvSpPr>
        <p:spPr>
          <a:xfrm>
            <a:off x="311700" y="445025"/>
            <a:ext cx="497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5: Entropy Bound Samplers</a:t>
            </a:r>
            <a:endParaRPr/>
          </a:p>
        </p:txBody>
      </p:sp>
      <p:sp>
        <p:nvSpPr>
          <p:cNvPr id="1196" name="Google Shape;1196;p87"/>
          <p:cNvSpPr txBox="1"/>
          <p:nvPr>
            <p:ph idx="1" type="body"/>
          </p:nvPr>
        </p:nvSpPr>
        <p:spPr>
          <a:xfrm>
            <a:off x="311700" y="1422525"/>
            <a:ext cx="56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Unmask the largest subset of token indices                such that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 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for some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will unmask one token at a time (with the lowest entropy prediction distribution)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  will unmask all tokens in one go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They experiment with                     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pic>
        <p:nvPicPr>
          <p:cNvPr id="1197" name="Google Shape;119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74" y="100675"/>
            <a:ext cx="3807201" cy="7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948" y="923525"/>
            <a:ext cx="2558928" cy="2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87"/>
          <p:cNvPicPr preferRelativeResize="0"/>
          <p:nvPr/>
        </p:nvPicPr>
        <p:blipFill rotWithShape="1">
          <a:blip r:embed="rId5">
            <a:alphaModFix/>
          </a:blip>
          <a:srcRect b="0" l="0" r="49482" t="52577"/>
          <a:stretch/>
        </p:blipFill>
        <p:spPr>
          <a:xfrm>
            <a:off x="5972475" y="3685301"/>
            <a:ext cx="2769549" cy="13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87" title="{&quot;red&quot;:0,&quot;green&quot;:0,&quot;blue&quot;:0,&quot;origURL&quot;:&quot;https://www.codecogs.com/eqnedit.php?latex=%5Cgamma%20%3D%200#0&quot;,&quot;size&quot;:15.300000429153442,&quot;width&quot;:448.20472440944883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800" y="3120850"/>
            <a:ext cx="504234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87" title="{&quot;red&quot;:0,&quot;green&quot;:0,&quot;blue&quot;:0,&quot;origURL&quot;:&quot;https://www.codecogs.com/eqnedit.php?latex=%5Cgamma%20%3D%20%5Cinfty#0&quot;,&quot;size&quot;:15.300000429153442,&quot;width&quot;:448.20472440944883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800" y="3685300"/>
            <a:ext cx="612076" cy="1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87" title="{&quot;red&quot;:0,&quot;green&quot;:0,&quot;blue&quot;:0,&quot;origURL&quot;:&quot;https://www.codecogs.com/eqnedit.php?latex=%5Cgamma%20%5Cin%20%5C%7B0.1%2C0.01%2C0.001%5C%7D#0&quot;,&quot;size&quot;:15.300000429153442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7750" y="3884650"/>
            <a:ext cx="1672348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87" title="{&quot;red&quot;:0,&quot;green&quot;:0,&quot;blue&quot;:0,&quot;origURL&quot;:&quot;https://www.codecogs.com/eqnedit.php?latex=%5Cgamma%20%5Cgeq%200#0&quot;,&quot;size&quot;:15.300000190734863,&quot;width&quot;:448.20472440944883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7225" y="2321100"/>
            <a:ext cx="507149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87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8738" y="1559623"/>
            <a:ext cx="587972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7" title="{&quot;red&quot;:0,&quot;green&quot;:0,&quot;blue&quot;:0,&quot;origURL&quot;:&quot;https://www.codecogs.com/eqnedit.php?latex=%5Csum_%7Bi%20%5Cin%20r%7D%20H(p_%5Ctheta(x_i%5Et))%20-%20%5Cmax_%7Bi%20%5Cin%20%5BN%5D%7D%20H(p_%5Ctheta(x_i%5Et))%20%5Cleq%20%5Cgamma#0&quot;,&quot;size&quot;:15.300000190734863,&quot;width&quot;:448.20472440944883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7275" y="1835225"/>
            <a:ext cx="3366350" cy="4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</a:t>
            </a:r>
            <a:r>
              <a:rPr lang="en"/>
              <a:t>auxiliary</a:t>
            </a:r>
            <a:r>
              <a:rPr lang="en"/>
              <a:t> index-selection model</a:t>
            </a:r>
            <a:endParaRPr/>
          </a:p>
        </p:txBody>
      </p:sp>
      <p:sp>
        <p:nvSpPr>
          <p:cNvPr id="1211" name="Google Shape;1211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</a:t>
            </a:r>
            <a:r>
              <a:rPr lang="en">
                <a:solidFill>
                  <a:schemeClr val="dk1"/>
                </a:solidFill>
              </a:rPr>
              <a:t>subset of token indices </a:t>
            </a:r>
            <a:r>
              <a:rPr lang="en">
                <a:solidFill>
                  <a:schemeClr val="dk1"/>
                </a:solidFill>
              </a:rPr>
              <a:t>             for each denoising step (in discrete time)                    s.t.           and                     for all             (i.e.                   </a:t>
            </a:r>
            <a:r>
              <a:rPr lang="en">
                <a:solidFill>
                  <a:schemeClr val="dk1"/>
                </a:solidFill>
              </a:rPr>
              <a:t>form a partition of </a:t>
            </a:r>
            <a:r>
              <a:rPr lang="en">
                <a:solidFill>
                  <a:schemeClr val="dk1"/>
                </a:solidFill>
              </a:rPr>
              <a:t>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</a:t>
            </a:r>
            <a:r>
              <a:rPr lang="en">
                <a:solidFill>
                  <a:schemeClr val="dk1"/>
                </a:solidFill>
              </a:rPr>
              <a:t>posterior</a:t>
            </a:r>
            <a:r>
              <a:rPr lang="en">
                <a:solidFill>
                  <a:schemeClr val="dk1"/>
                </a:solidFill>
              </a:rPr>
              <a:t>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</a:t>
            </a:r>
            <a:r>
              <a:rPr lang="en">
                <a:solidFill>
                  <a:schemeClr val="dk1"/>
                </a:solidFill>
              </a:rPr>
              <a:t>other</a:t>
            </a:r>
            <a:r>
              <a:rPr lang="en">
                <a:solidFill>
                  <a:schemeClr val="dk1"/>
                </a:solidFill>
              </a:rPr>
              <a:t>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2" name="Google Shape;1212;p88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88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8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8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88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88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88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88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88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88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88"/>
          <p:cNvSpPr/>
          <p:nvPr/>
        </p:nvSpPr>
        <p:spPr>
          <a:xfrm>
            <a:off x="315050" y="2208825"/>
            <a:ext cx="86604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auxiliary index-selection model</a:t>
            </a:r>
            <a:endParaRPr/>
          </a:p>
        </p:txBody>
      </p:sp>
      <p:sp>
        <p:nvSpPr>
          <p:cNvPr id="1228" name="Google Shape;1228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subset of token indices              for each denoising step (in discrete time)                    s.t.           and                     for all             (i.e.                   form a partition of 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posterior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other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9" name="Google Shape;1229;p89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89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89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89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89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9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89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89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89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9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89"/>
          <p:cNvSpPr/>
          <p:nvPr/>
        </p:nvSpPr>
        <p:spPr>
          <a:xfrm>
            <a:off x="315050" y="3052275"/>
            <a:ext cx="8660400" cy="190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auxiliary index-selection model</a:t>
            </a:r>
            <a:endParaRPr/>
          </a:p>
        </p:txBody>
      </p:sp>
      <p:sp>
        <p:nvSpPr>
          <p:cNvPr id="1245" name="Google Shape;1245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subset of token indices              for each denoising step (in discrete time)                    s.t.           and                     for all             (i.e.                   form a partition of 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posterior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other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6" name="Google Shape;1246;p90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90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90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90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90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90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90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90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0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90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90"/>
          <p:cNvSpPr/>
          <p:nvPr/>
        </p:nvSpPr>
        <p:spPr>
          <a:xfrm>
            <a:off x="315050" y="3547250"/>
            <a:ext cx="8660400" cy="141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auxiliary index-selection model</a:t>
            </a:r>
            <a:endParaRPr/>
          </a:p>
        </p:txBody>
      </p:sp>
      <p:sp>
        <p:nvSpPr>
          <p:cNvPr id="1262" name="Google Shape;1262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subset of token indices              for each denoising step (in discrete time)                    s.t.           and                     for all             (i.e.                   form a partition of 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posterior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other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3" name="Google Shape;1263;p91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91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91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91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91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91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91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91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91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91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91"/>
          <p:cNvSpPr/>
          <p:nvPr/>
        </p:nvSpPr>
        <p:spPr>
          <a:xfrm>
            <a:off x="315050" y="4245200"/>
            <a:ext cx="8660400" cy="71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11700" y="931950"/>
            <a:ext cx="8520600" cy="4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Autoregressive models (ARMs) are the current standard for LLMS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But other paradigms, e.g. diffusion, should (theoretically) be able to work just as well at generative modelling: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425" y="1585149"/>
            <a:ext cx="3983150" cy="10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62" y="3822425"/>
            <a:ext cx="5034526" cy="7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auxiliary index-selection model</a:t>
            </a:r>
            <a:endParaRPr/>
          </a:p>
        </p:txBody>
      </p:sp>
      <p:sp>
        <p:nvSpPr>
          <p:cNvPr id="1279" name="Google Shape;1279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subset of token indices              for each denoising step (in discrete time)                    s.t.           and                     for all             (i.e.                   form a partition of 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posterior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other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0" name="Google Shape;1280;p92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92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92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92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92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92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92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92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92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2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295" name="Google Shape;1295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may </a:t>
            </a:r>
            <a:r>
              <a:rPr lang="en">
                <a:solidFill>
                  <a:schemeClr val="dk1"/>
                </a:solidFill>
              </a:rPr>
              <a:t>have</a:t>
            </a:r>
            <a:r>
              <a:rPr lang="en">
                <a:solidFill>
                  <a:schemeClr val="dk1"/>
                </a:solidFill>
              </a:rPr>
              <a:t> been too pessimistic about the future of discrete diffusion LLMs in my earlier 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I’m </a:t>
            </a:r>
            <a:r>
              <a:rPr lang="en">
                <a:solidFill>
                  <a:schemeClr val="dk1"/>
                </a:solidFill>
              </a:rPr>
              <a:t>still</a:t>
            </a:r>
            <a:r>
              <a:rPr lang="en">
                <a:solidFill>
                  <a:schemeClr val="dk1"/>
                </a:solidFill>
              </a:rPr>
              <a:t> not certain if they’ll ‘beat’ ARMs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I do still think they’re fun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6" name="Google Shape;129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275" y="2180300"/>
            <a:ext cx="3452326" cy="25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802" y="2481046"/>
            <a:ext cx="3452326" cy="254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45" y="3535274"/>
            <a:ext cx="1594674" cy="6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93"/>
          <p:cNvSpPr/>
          <p:nvPr/>
        </p:nvSpPr>
        <p:spPr>
          <a:xfrm>
            <a:off x="4572000" y="1863950"/>
            <a:ext cx="4403700" cy="3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93"/>
          <p:cNvSpPr/>
          <p:nvPr/>
        </p:nvSpPr>
        <p:spPr>
          <a:xfrm>
            <a:off x="467450" y="1863950"/>
            <a:ext cx="86604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306" name="Google Shape;130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may have been too pessimistic about the future of discrete diffusion LLMs in my earlier 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I’m still not certain if they’ll ‘beat’ ARMs (but it’s not impossible)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I do still think they’re fun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7" name="Google Shape;130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275" y="2180300"/>
            <a:ext cx="3452326" cy="25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802" y="2481046"/>
            <a:ext cx="3452326" cy="254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45" y="3535274"/>
            <a:ext cx="1594674" cy="6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94"/>
          <p:cNvSpPr/>
          <p:nvPr/>
        </p:nvSpPr>
        <p:spPr>
          <a:xfrm>
            <a:off x="4893875" y="2315550"/>
            <a:ext cx="4081800" cy="270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94"/>
          <p:cNvSpPr/>
          <p:nvPr/>
        </p:nvSpPr>
        <p:spPr>
          <a:xfrm>
            <a:off x="467450" y="2180300"/>
            <a:ext cx="8660400" cy="30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317" name="Google Shape;1317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may have been too pessimistic about the future of discrete diffusion LLMs in my earlier 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I’m still not certain if they’ll ‘beat’ ARMs </a:t>
            </a:r>
            <a:r>
              <a:rPr lang="en">
                <a:solidFill>
                  <a:schemeClr val="dk1"/>
                </a:solidFill>
              </a:rPr>
              <a:t>(but it’s not impossible)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I do still think they’re fun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8" name="Google Shape;13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275" y="2180300"/>
            <a:ext cx="3452326" cy="25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802" y="2481046"/>
            <a:ext cx="3452326" cy="254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45" y="3535274"/>
            <a:ext cx="1594674" cy="6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Blockwise KV-Caching</a:t>
            </a:r>
            <a:endParaRPr/>
          </a:p>
        </p:txBody>
      </p:sp>
      <p:sp>
        <p:nvSpPr>
          <p:cNvPr id="1326" name="Google Shape;1326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24" y="1061550"/>
            <a:ext cx="8118750" cy="39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825" y="-1"/>
            <a:ext cx="4111325" cy="10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Greedy + Gumbel Noise</a:t>
            </a:r>
            <a:endParaRPr/>
          </a:p>
        </p:txBody>
      </p:sp>
      <p:sp>
        <p:nvSpPr>
          <p:cNvPr id="1340" name="Google Shape;1340;p98"/>
          <p:cNvSpPr txBox="1"/>
          <p:nvPr>
            <p:ph idx="1" type="body"/>
          </p:nvPr>
        </p:nvSpPr>
        <p:spPr>
          <a:xfrm>
            <a:off x="311700" y="1152475"/>
            <a:ext cx="461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Like previous but adds noise (from a truncated Gumbel distribution) to the categorical probabilities to improve numerical stability.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Authors noticed that MDMs get very low generative perplexity (as scored by some other LM, e.g. GPT2…), but often with crappy generations </a:t>
            </a:r>
            <a:r>
              <a:rPr i="1" lang="en">
                <a:solidFill>
                  <a:schemeClr val="dk1"/>
                </a:solidFill>
              </a:rPr>
              <a:t>if float precision isn’t high enough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341" name="Google Shape;134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150" y="119550"/>
            <a:ext cx="3547075" cy="9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825" y="3983701"/>
            <a:ext cx="5690399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326" y="1840600"/>
            <a:ext cx="3983900" cy="1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kind of weird…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11700" y="1152475"/>
            <a:ext cx="306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0" l="0" r="0" t="8941"/>
          <a:stretch/>
        </p:blipFill>
        <p:spPr>
          <a:xfrm>
            <a:off x="402825" y="2497100"/>
            <a:ext cx="8640152" cy="24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250" y="99400"/>
            <a:ext cx="5383722" cy="22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